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6" r:id="rId2"/>
    <p:sldId id="279" r:id="rId3"/>
    <p:sldId id="284" r:id="rId4"/>
    <p:sldId id="257" r:id="rId5"/>
    <p:sldId id="277" r:id="rId6"/>
    <p:sldId id="297" r:id="rId7"/>
    <p:sldId id="278" r:id="rId8"/>
    <p:sldId id="280" r:id="rId9"/>
    <p:sldId id="283" r:id="rId10"/>
    <p:sldId id="281" r:id="rId11"/>
    <p:sldId id="286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5" r:id="rId20"/>
    <p:sldId id="296" r:id="rId21"/>
    <p:sldId id="292" r:id="rId22"/>
    <p:sldId id="301" r:id="rId23"/>
    <p:sldId id="298" r:id="rId24"/>
    <p:sldId id="300" r:id="rId25"/>
    <p:sldId id="299" r:id="rId26"/>
    <p:sldId id="294" r:id="rId27"/>
    <p:sldId id="293" r:id="rId28"/>
  </p:sldIdLst>
  <p:sldSz cx="12192000" cy="6858000"/>
  <p:notesSz cx="6858000" cy="9144000"/>
  <p:embeddedFontLst>
    <p:embeddedFont>
      <p:font typeface="Microsoft JhengHei" panose="020B0604030504040204" pitchFamily="34" charset="-12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oto Sans TC" panose="020B0500000000000000" pitchFamily="34" charset="-120"/>
      <p:regular r:id="rId35"/>
      <p:bold r:id="rId3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4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73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56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09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28962" y="365125"/>
            <a:ext cx="8224837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92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72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81350" y="365125"/>
            <a:ext cx="817245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76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7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39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37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19450" y="365125"/>
            <a:ext cx="8134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fld id="{A522730D-0999-4E7D-B6F2-6E6ADA5D4C08}" type="datetimeFigureOut">
              <a:rPr lang="zh-TW" altLang="en-US" smtClean="0"/>
              <a:pPr/>
              <a:t>2023/4/11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fld id="{45CE0ACA-9E03-4357-AA13-F7A227BDD17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15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google.com/forms/d/e/1FAIpQLSd31eJ365IoB0OekrrKGYjfGRLPEH_t7rmGUZfmKtaX74i88g/viewfor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filezilla-project.org/download.php?type=clien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meet.google.com/aiq-hkdm-ei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45087" y="1129457"/>
            <a:ext cx="10107827" cy="23876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  <a:t>物件導向程式設計實習</a:t>
            </a:r>
            <a:b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</a:b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  <a:t>Project 1</a:t>
            </a:r>
            <a:b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</a:br>
            <a:endParaRPr lang="zh-TW" altLang="en-US" sz="4400" dirty="0">
              <a:ea typeface="Adobe 楷体 Std R" panose="02020400000000000000" pitchFamily="18" charset="-128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5400" dirty="0" err="1">
                <a:solidFill>
                  <a:srgbClr val="FF0000"/>
                </a:solidFill>
              </a:rPr>
              <a:t>MineSweeper</a:t>
            </a:r>
            <a:r>
              <a:rPr lang="en-US" altLang="zh-TW" sz="5400" dirty="0">
                <a:solidFill>
                  <a:srgbClr val="FF0000"/>
                </a:solidFill>
              </a:rPr>
              <a:t> </a:t>
            </a:r>
            <a:r>
              <a:rPr lang="zh-TW" altLang="en-US" sz="5400" dirty="0">
                <a:solidFill>
                  <a:srgbClr val="FF0000"/>
                </a:solidFill>
              </a:rPr>
              <a:t>踩地雷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3301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FC40C-790F-386B-2E9A-1824A20F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―Load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6A5B8-4D7A-5850-2DA1-E066C036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再開始遊戲前，要能多次載入不同類型的盤面</a:t>
            </a:r>
            <a:endParaRPr lang="en-US" altLang="zh-TW" dirty="0"/>
          </a:p>
          <a:p>
            <a:r>
              <a:rPr lang="zh-TW" altLang="en-US" dirty="0"/>
              <a:t>主功能 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載入盤面檔</a:t>
            </a:r>
            <a:endParaRPr lang="en-US" altLang="zh-TW" dirty="0"/>
          </a:p>
          <a:p>
            <a:pPr lvl="2"/>
            <a:r>
              <a:rPr lang="en-US" altLang="zh-TW" dirty="0"/>
              <a:t>Load </a:t>
            </a:r>
            <a:r>
              <a:rPr lang="en-US" altLang="zh-TW" dirty="0" err="1"/>
              <a:t>BoardFile</a:t>
            </a:r>
            <a:r>
              <a:rPr lang="en-US" altLang="zh-TW" dirty="0"/>
              <a:t> &lt;</a:t>
            </a:r>
            <a:r>
              <a:rPr lang="zh-TW" altLang="en-US" dirty="0"/>
              <a:t>盤面檔相對路徑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b="1" dirty="0"/>
              <a:t>Load </a:t>
            </a:r>
            <a:r>
              <a:rPr lang="en-US" altLang="zh-TW" b="1" dirty="0" err="1"/>
              <a:t>BoardFile</a:t>
            </a:r>
            <a:r>
              <a:rPr lang="en-US" altLang="zh-TW" b="1" dirty="0"/>
              <a:t> ./</a:t>
            </a:r>
            <a:r>
              <a:rPr lang="en-US" altLang="zh-TW" b="1" dirty="0" err="1"/>
              <a:t>aaa</a:t>
            </a:r>
            <a:r>
              <a:rPr lang="en-US" altLang="zh-TW" b="1" dirty="0"/>
              <a:t>/board.txt</a:t>
            </a:r>
          </a:p>
          <a:p>
            <a:r>
              <a:rPr lang="zh-TW" altLang="en-US" dirty="0"/>
              <a:t>加分功能</a:t>
            </a:r>
            <a:r>
              <a:rPr lang="en-US" altLang="zh-TW" dirty="0"/>
              <a:t>(</a:t>
            </a:r>
            <a:r>
              <a:rPr lang="zh-TW" altLang="en-US" dirty="0"/>
              <a:t>隨機盤面生成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指定地雷數量</a:t>
            </a:r>
            <a:endParaRPr lang="en-US" altLang="zh-TW" dirty="0"/>
          </a:p>
          <a:p>
            <a:pPr lvl="2"/>
            <a:r>
              <a:rPr lang="en-US" altLang="zh-TW" dirty="0"/>
              <a:t>Load </a:t>
            </a:r>
            <a:r>
              <a:rPr lang="en-US" altLang="zh-TW" dirty="0" err="1"/>
              <a:t>RandomCount</a:t>
            </a:r>
            <a:r>
              <a:rPr lang="en-US" altLang="zh-TW" dirty="0"/>
              <a:t> &lt;M&gt; &lt;N&gt; &lt;</a:t>
            </a:r>
            <a:r>
              <a:rPr lang="zh-TW" altLang="en-US" dirty="0"/>
              <a:t>炸彈數量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b="1" dirty="0"/>
              <a:t>Load </a:t>
            </a:r>
            <a:r>
              <a:rPr lang="en-US" altLang="zh-TW" b="1" dirty="0" err="1"/>
              <a:t>RandomCount</a:t>
            </a:r>
            <a:r>
              <a:rPr lang="en-US" altLang="zh-TW" b="1" dirty="0"/>
              <a:t> 9 9 7</a:t>
            </a:r>
          </a:p>
          <a:p>
            <a:pPr lvl="1"/>
            <a:r>
              <a:rPr lang="zh-TW" altLang="en-US" dirty="0"/>
              <a:t>指定地雷生成機率</a:t>
            </a:r>
            <a:endParaRPr lang="en-US" altLang="zh-TW" dirty="0"/>
          </a:p>
          <a:p>
            <a:pPr lvl="2"/>
            <a:r>
              <a:rPr lang="en-US" altLang="zh-TW" dirty="0"/>
              <a:t>Load </a:t>
            </a:r>
            <a:r>
              <a:rPr lang="en-US" altLang="zh-TW" dirty="0" err="1"/>
              <a:t>RandomRate</a:t>
            </a:r>
            <a:r>
              <a:rPr lang="en-US" altLang="zh-TW" dirty="0"/>
              <a:t> &lt;M&gt; &lt;N&gt; &lt;</a:t>
            </a:r>
            <a:r>
              <a:rPr lang="zh-TW" altLang="en-US" dirty="0"/>
              <a:t>炸彈生成機率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b="1" dirty="0"/>
              <a:t>Load </a:t>
            </a:r>
            <a:r>
              <a:rPr lang="en-US" altLang="zh-TW" b="1" dirty="0" err="1"/>
              <a:t>RandomRate</a:t>
            </a:r>
            <a:r>
              <a:rPr lang="en-US" altLang="zh-TW" b="1" dirty="0"/>
              <a:t> 9 9 0.3</a:t>
            </a:r>
          </a:p>
          <a:p>
            <a:pPr lvl="2"/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49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A1397-6611-EC45-2004-EC1CA6FB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盤面檔格式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5607DB-F1C1-C35C-C67B-C5555140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90129" cy="4351338"/>
          </a:xfrm>
        </p:spPr>
        <p:txBody>
          <a:bodyPr/>
          <a:lstStyle/>
          <a:p>
            <a:r>
              <a:rPr lang="en-US" altLang="zh-TW" dirty="0"/>
              <a:t>M</a:t>
            </a:r>
            <a:r>
              <a:rPr lang="zh-TW" altLang="en-US" dirty="0"/>
              <a:t>為</a:t>
            </a:r>
            <a:r>
              <a:rPr lang="en-US" altLang="zh-TW" dirty="0"/>
              <a:t>Row</a:t>
            </a:r>
            <a:r>
              <a:rPr lang="zh-TW" altLang="en-US" dirty="0"/>
              <a:t>的數量，</a:t>
            </a:r>
            <a:r>
              <a:rPr lang="en-US" altLang="zh-TW" dirty="0"/>
              <a:t>N</a:t>
            </a:r>
            <a:r>
              <a:rPr lang="zh-TW" altLang="en-US" dirty="0"/>
              <a:t>為</a:t>
            </a:r>
            <a:r>
              <a:rPr lang="en-US" altLang="zh-TW" dirty="0"/>
              <a:t>Column</a:t>
            </a:r>
            <a:r>
              <a:rPr lang="zh-TW" altLang="en-US" dirty="0"/>
              <a:t>的數量</a:t>
            </a:r>
            <a:endParaRPr lang="en-US" altLang="zh-TW" dirty="0"/>
          </a:p>
          <a:p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&lt;M&gt;</a:t>
            </a:r>
            <a:r>
              <a:rPr lang="zh-TW" altLang="en-US" dirty="0"/>
              <a:t> </a:t>
            </a:r>
            <a:r>
              <a:rPr lang="en-US" altLang="zh-TW" dirty="0"/>
              <a:t>&lt;N&gt;</a:t>
            </a:r>
          </a:p>
          <a:p>
            <a:pPr marL="0" indent="0">
              <a:buNone/>
            </a:pPr>
            <a:r>
              <a:rPr lang="en-US" altLang="zh-TW" dirty="0"/>
              <a:t>2D</a:t>
            </a:r>
            <a:r>
              <a:rPr lang="zh-TW" altLang="en-US" dirty="0"/>
              <a:t>盤面，</a:t>
            </a:r>
            <a:r>
              <a:rPr lang="en-US" altLang="zh-TW" dirty="0"/>
              <a:t>O</a:t>
            </a:r>
            <a:r>
              <a:rPr lang="zh-TW" altLang="en-US" dirty="0"/>
              <a:t>表示無地雷，</a:t>
            </a:r>
            <a:r>
              <a:rPr lang="en-US" altLang="zh-TW" dirty="0"/>
              <a:t>X</a:t>
            </a:r>
            <a:r>
              <a:rPr lang="zh-TW" altLang="en-US" dirty="0"/>
              <a:t>表示地雷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4846B8E-D267-D11C-8D6A-58669694CF59}"/>
              </a:ext>
            </a:extLst>
          </p:cNvPr>
          <p:cNvGrpSpPr/>
          <p:nvPr/>
        </p:nvGrpSpPr>
        <p:grpSpPr>
          <a:xfrm>
            <a:off x="8477861" y="1065659"/>
            <a:ext cx="3646753" cy="5549888"/>
            <a:chOff x="8477861" y="1065659"/>
            <a:chExt cx="3646753" cy="554988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CA60DA1B-2B63-136D-FF66-68A29EFB3C16}"/>
                </a:ext>
              </a:extLst>
            </p:cNvPr>
            <p:cNvGrpSpPr/>
            <p:nvPr/>
          </p:nvGrpSpPr>
          <p:grpSpPr>
            <a:xfrm>
              <a:off x="8477861" y="1065659"/>
              <a:ext cx="3286584" cy="5549888"/>
              <a:chOff x="8567508" y="1042579"/>
              <a:chExt cx="3286584" cy="5549888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B6B5EF40-5B2E-7BC5-9288-C007DA950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67508" y="1915039"/>
                <a:ext cx="3286584" cy="4677428"/>
              </a:xfrm>
              <a:prstGeom prst="rect">
                <a:avLst/>
              </a:prstGeom>
            </p:spPr>
          </p:pic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D161BC4-4E33-FAFD-58BD-06BAF48DC996}"/>
                  </a:ext>
                </a:extLst>
              </p:cNvPr>
              <p:cNvSpPr txBox="1"/>
              <p:nvPr/>
            </p:nvSpPr>
            <p:spPr>
              <a:xfrm>
                <a:off x="8567508" y="1042579"/>
                <a:ext cx="17844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: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右大括弧 7">
              <a:extLst>
                <a:ext uri="{FF2B5EF4-FFF2-40B4-BE49-F238E27FC236}">
                  <a16:creationId xmlns:a16="http://schemas.microsoft.com/office/drawing/2014/main" id="{CC6180DE-7A4C-D3A8-1956-39E440AF36BC}"/>
                </a:ext>
              </a:extLst>
            </p:cNvPr>
            <p:cNvSpPr/>
            <p:nvPr/>
          </p:nvSpPr>
          <p:spPr>
            <a:xfrm>
              <a:off x="11255190" y="2521897"/>
              <a:ext cx="410645" cy="3883225"/>
            </a:xfrm>
            <a:prstGeom prst="rightBrac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A20B72F-C889-974C-65AB-15E66C8C4979}"/>
                </a:ext>
              </a:extLst>
            </p:cNvPr>
            <p:cNvSpPr txBox="1"/>
            <p:nvPr/>
          </p:nvSpPr>
          <p:spPr>
            <a:xfrm>
              <a:off x="11665834" y="4232678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09BEDD9-2AB4-B895-0728-8676659BF00E}"/>
                </a:ext>
              </a:extLst>
            </p:cNvPr>
            <p:cNvSpPr txBox="1"/>
            <p:nvPr/>
          </p:nvSpPr>
          <p:spPr>
            <a:xfrm>
              <a:off x="10164077" y="173333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右大括弧 10">
              <a:extLst>
                <a:ext uri="{FF2B5EF4-FFF2-40B4-BE49-F238E27FC236}">
                  <a16:creationId xmlns:a16="http://schemas.microsoft.com/office/drawing/2014/main" id="{444404B2-4FB0-E90A-956A-504A97C44577}"/>
                </a:ext>
              </a:extLst>
            </p:cNvPr>
            <p:cNvSpPr/>
            <p:nvPr/>
          </p:nvSpPr>
          <p:spPr>
            <a:xfrm rot="16200000">
              <a:off x="10162497" y="1520597"/>
              <a:ext cx="410645" cy="1542471"/>
            </a:xfrm>
            <a:prstGeom prst="rightBrac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623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0A76A-B5D3-5585-4D26-4458230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</a:t>
            </a:r>
            <a:r>
              <a:rPr lang="en-US" altLang="zh-TW" dirty="0" err="1"/>
              <a:t>StartGame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76FD9F-739C-9F00-F45B-597E8B7B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成功載入盤面後，才可開始遊戲</a:t>
            </a:r>
            <a:endParaRPr lang="en-US" altLang="zh-TW" dirty="0"/>
          </a:p>
          <a:p>
            <a:r>
              <a:rPr lang="zh-TW" altLang="en-US" dirty="0"/>
              <a:t>此指令執行後，進入遊玩狀態</a:t>
            </a:r>
            <a:endParaRPr lang="en-US" altLang="zh-TW" dirty="0"/>
          </a:p>
          <a:p>
            <a:r>
              <a:rPr lang="zh-TW" altLang="en-US" dirty="0"/>
              <a:t>若有</a:t>
            </a:r>
            <a:r>
              <a:rPr lang="en-US" altLang="zh-TW" dirty="0"/>
              <a:t>GUI</a:t>
            </a:r>
            <a:r>
              <a:rPr lang="zh-TW" altLang="en-US" dirty="0"/>
              <a:t>，則要能顯示盤面，讓玩家開始遊玩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3480DEB-3893-4749-25C7-64A66E214200}"/>
              </a:ext>
            </a:extLst>
          </p:cNvPr>
          <p:cNvGrpSpPr/>
          <p:nvPr/>
        </p:nvGrpSpPr>
        <p:grpSpPr>
          <a:xfrm>
            <a:off x="3525828" y="4001294"/>
            <a:ext cx="5140343" cy="908534"/>
            <a:chOff x="3072788" y="2783332"/>
            <a:chExt cx="5140343" cy="90853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A124444-0D37-A5B2-6E76-5AC4053F13BA}"/>
                </a:ext>
              </a:extLst>
            </p:cNvPr>
            <p:cNvSpPr/>
            <p:nvPr/>
          </p:nvSpPr>
          <p:spPr>
            <a:xfrm>
              <a:off x="3072788" y="2783332"/>
              <a:ext cx="1999674" cy="9085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待機狀態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B9EB50-9ADB-030D-4D37-8789D39EE25A}"/>
                </a:ext>
              </a:extLst>
            </p:cNvPr>
            <p:cNvSpPr/>
            <p:nvPr/>
          </p:nvSpPr>
          <p:spPr>
            <a:xfrm>
              <a:off x="6213457" y="2783333"/>
              <a:ext cx="1999674" cy="9085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遊玩狀態</a:t>
              </a:r>
            </a:p>
          </p:txBody>
        </p:sp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43384D5B-20C5-FC6A-D87B-A042A27050D6}"/>
                </a:ext>
              </a:extLst>
            </p:cNvPr>
            <p:cNvSpPr/>
            <p:nvPr/>
          </p:nvSpPr>
          <p:spPr>
            <a:xfrm>
              <a:off x="5221618" y="3044857"/>
              <a:ext cx="842682" cy="3854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926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DC6AC-F64F-D7F9-B2CD-4C553331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―Print(1)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F27CF45-ADFE-F9E3-18AF-3B5E9F06F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3686636"/>
              </p:ext>
            </p:extLst>
          </p:nvPr>
        </p:nvGraphicFramePr>
        <p:xfrm>
          <a:off x="838200" y="2130190"/>
          <a:ext cx="10515600" cy="40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765">
                  <a:extLst>
                    <a:ext uri="{9D8B030D-6E8A-4147-A177-3AD203B41FA5}">
                      <a16:colId xmlns:a16="http://schemas.microsoft.com/office/drawing/2014/main" val="1157511854"/>
                    </a:ext>
                  </a:extLst>
                </a:gridCol>
                <a:gridCol w="8296835">
                  <a:extLst>
                    <a:ext uri="{9D8B030D-6E8A-4147-A177-3AD203B41FA5}">
                      <a16:colId xmlns:a16="http://schemas.microsoft.com/office/drawing/2014/main" val="787640896"/>
                    </a:ext>
                  </a:extLst>
                </a:gridCol>
              </a:tblGrid>
              <a:tr h="549742">
                <a:tc>
                  <a:txBody>
                    <a:bodyPr/>
                    <a:lstStyle/>
                    <a:p>
                      <a:r>
                        <a:rPr lang="zh-TW" altLang="en-US" dirty="0"/>
                        <a:t>資訊名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229079"/>
                  </a:ext>
                </a:extLst>
              </a:tr>
              <a:tr h="1642524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GameBoard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印出</a:t>
                      </a:r>
                      <a:r>
                        <a:rPr lang="en-US" altLang="zh-TW" dirty="0"/>
                        <a:t>2D</a:t>
                      </a:r>
                      <a:r>
                        <a:rPr lang="zh-TW" altLang="en-US" dirty="0"/>
                        <a:t>盤面，每個格子如下顯示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未開啟的格子</a:t>
                      </a:r>
                      <a:r>
                        <a:rPr lang="en-US" altLang="zh-TW" dirty="0"/>
                        <a:t>:#</a:t>
                      </a:r>
                    </a:p>
                    <a:p>
                      <a:r>
                        <a:rPr lang="zh-TW" altLang="en-US" dirty="0"/>
                        <a:t>已開啟的空白格子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顯示周圍</a:t>
                      </a:r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宮格內的炸彈數量</a:t>
                      </a:r>
                      <a:r>
                        <a:rPr lang="en-US" altLang="zh-TW" dirty="0"/>
                        <a:t>(0~8)</a:t>
                      </a:r>
                    </a:p>
                    <a:p>
                      <a:r>
                        <a:rPr lang="zh-TW" altLang="en-US" dirty="0"/>
                        <a:t>標註棋子</a:t>
                      </a:r>
                      <a:r>
                        <a:rPr lang="en-US" altLang="zh-TW" dirty="0"/>
                        <a:t>:f</a:t>
                      </a:r>
                    </a:p>
                    <a:p>
                      <a:r>
                        <a:rPr lang="zh-TW" altLang="en-US" dirty="0"/>
                        <a:t>標註問號</a:t>
                      </a:r>
                      <a:r>
                        <a:rPr lang="en-US" altLang="zh-TW" dirty="0"/>
                        <a:t>:?</a:t>
                      </a:r>
                    </a:p>
                    <a:p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之間有一個空白隔開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4748"/>
                  </a:ext>
                </a:extLst>
              </a:tr>
              <a:tr h="549742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GameState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印出現在遊戲狀態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Standby/Playing/</a:t>
                      </a:r>
                      <a:r>
                        <a:rPr lang="en-US" altLang="zh-TW" dirty="0" err="1"/>
                        <a:t>GameOver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330312"/>
                  </a:ext>
                </a:extLst>
              </a:tr>
              <a:tr h="1026577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GameAnswer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印出</a:t>
                      </a:r>
                      <a:r>
                        <a:rPr lang="en-US" altLang="zh-TW" dirty="0"/>
                        <a:t>2D</a:t>
                      </a:r>
                      <a:r>
                        <a:rPr lang="zh-TW" altLang="en-US" dirty="0"/>
                        <a:t>盤面，每個格子如下顯示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非地雷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則顯示周圍</a:t>
                      </a:r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宮格內的炸彈數量</a:t>
                      </a:r>
                      <a:r>
                        <a:rPr lang="en-US" altLang="zh-TW" dirty="0"/>
                        <a:t>(0~8)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地雷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之間有一個空白隔開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09090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5711065-7AD3-11A6-0552-4B67A593F034}"/>
              </a:ext>
            </a:extLst>
          </p:cNvPr>
          <p:cNvSpPr txBox="1"/>
          <p:nvPr/>
        </p:nvSpPr>
        <p:spPr>
          <a:xfrm>
            <a:off x="838200" y="1668526"/>
            <a:ext cx="412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格式 </a:t>
            </a:r>
            <a:r>
              <a:rPr lang="en-US" altLang="zh-TW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: Print &lt;</a:t>
            </a:r>
            <a:r>
              <a:rPr lang="zh-TW" altLang="en-US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資訊名</a:t>
            </a:r>
            <a:r>
              <a:rPr lang="en-US" altLang="zh-TW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&gt;</a:t>
            </a:r>
            <a:endParaRPr lang="zh-TW" altLang="en-US" sz="2400" dirty="0">
              <a:latin typeface="Times New Roman" panose="02020603050405020304" pitchFamily="18" charset="0"/>
              <a:ea typeface="Noto Sans TC" panose="020B05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34D035-290B-5F2C-E328-67EC28062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1"/>
          <a:stretch/>
        </p:blipFill>
        <p:spPr>
          <a:xfrm>
            <a:off x="9347367" y="2327415"/>
            <a:ext cx="1639559" cy="16798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095D6B1-9627-2045-6835-47753B3C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366" y="4876603"/>
            <a:ext cx="1639558" cy="171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8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98F29-82B6-650C-9603-829C850E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―Print(2)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ABA9DBA-FEB1-6987-8ED8-92E19D2773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716158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8">
                  <a:extLst>
                    <a:ext uri="{9D8B030D-6E8A-4147-A177-3AD203B41FA5}">
                      <a16:colId xmlns:a16="http://schemas.microsoft.com/office/drawing/2014/main" val="783390639"/>
                    </a:ext>
                  </a:extLst>
                </a:gridCol>
                <a:gridCol w="8081682">
                  <a:extLst>
                    <a:ext uri="{9D8B030D-6E8A-4147-A177-3AD203B41FA5}">
                      <a16:colId xmlns:a16="http://schemas.microsoft.com/office/drawing/2014/main" val="522290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資訊名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7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BombCount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總炸彈數量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315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FlagCount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當前標註的總旗幟數量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9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OpenBlankCount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當前打開的空白格子數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72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RemainBlankCount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當前尚未打開的空白格子數，此值為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時，則獲勝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27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33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57ABE-7CC9-6AE7-9881-6E0CDFD3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―Left/</a:t>
            </a:r>
            <a:r>
              <a:rPr lang="en-US" altLang="zh-TW" dirty="0" err="1"/>
              <a:t>RightClick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FAA65B-0F63-C7C4-88D3-DC3A482D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開啟格子</a:t>
            </a:r>
            <a:endParaRPr lang="en-US" altLang="zh-TW" dirty="0"/>
          </a:p>
          <a:p>
            <a:pPr lvl="1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LeftClick</a:t>
            </a:r>
            <a:r>
              <a:rPr lang="zh-TW" altLang="en-US" dirty="0"/>
              <a:t> </a:t>
            </a:r>
            <a:r>
              <a:rPr lang="en-US" altLang="zh-TW" dirty="0"/>
              <a:t>&lt;row&gt; &lt;col&gt;</a:t>
            </a:r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LeftClick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2 3</a:t>
            </a:r>
          </a:p>
          <a:p>
            <a:r>
              <a:rPr lang="zh-TW" altLang="en-US" dirty="0"/>
              <a:t>標註旗幟</a:t>
            </a:r>
            <a:r>
              <a:rPr lang="en-US" altLang="zh-TW" dirty="0"/>
              <a:t>/</a:t>
            </a:r>
            <a:r>
              <a:rPr lang="zh-TW" altLang="en-US" dirty="0"/>
              <a:t>問號，</a:t>
            </a:r>
            <a:r>
              <a:rPr lang="zh-TW" altLang="en-US" dirty="0">
                <a:solidFill>
                  <a:srgbClr val="C00000"/>
                </a:solidFill>
              </a:rPr>
              <a:t>若被標註為旗幟，則不能被開啟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zh-TW" altLang="en-US" dirty="0"/>
              <a:t>第一次右鍵標註旗幟，第二次右鍵標註問號，第三次右鍵回復無標註</a:t>
            </a:r>
            <a:endParaRPr lang="en-US" altLang="zh-TW" dirty="0"/>
          </a:p>
          <a:p>
            <a:pPr lvl="1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RightClick</a:t>
            </a:r>
            <a:r>
              <a:rPr lang="zh-TW" altLang="en-US" dirty="0"/>
              <a:t> </a:t>
            </a:r>
            <a:r>
              <a:rPr lang="en-US" altLang="zh-TW" dirty="0"/>
              <a:t>&lt;row&gt; &lt;col&gt;</a:t>
            </a:r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RightClick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2 3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2105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F13C4-B97C-AC27-B878-3F167173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―Replay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8AB815-A0DB-31D2-82A9-350A50232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在遊戲結束後，重新進行新一輪的遊戲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FE60963-2C6C-42C3-A814-6A15E6BA6EDD}"/>
              </a:ext>
            </a:extLst>
          </p:cNvPr>
          <p:cNvGrpSpPr/>
          <p:nvPr/>
        </p:nvGrpSpPr>
        <p:grpSpPr>
          <a:xfrm>
            <a:off x="3293544" y="3256583"/>
            <a:ext cx="5138744" cy="908534"/>
            <a:chOff x="3293544" y="3256583"/>
            <a:chExt cx="5138744" cy="90853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36D8AA8-379D-1D8F-4542-AAF23205C771}"/>
                </a:ext>
              </a:extLst>
            </p:cNvPr>
            <p:cNvSpPr/>
            <p:nvPr/>
          </p:nvSpPr>
          <p:spPr>
            <a:xfrm>
              <a:off x="3293544" y="3256584"/>
              <a:ext cx="1999674" cy="90853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遊戲結束狀態</a:t>
              </a:r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A449609D-051A-ACAB-F669-D58C68307203}"/>
                </a:ext>
              </a:extLst>
            </p:cNvPr>
            <p:cNvSpPr/>
            <p:nvPr/>
          </p:nvSpPr>
          <p:spPr>
            <a:xfrm>
              <a:off x="5441575" y="3518109"/>
              <a:ext cx="842682" cy="3854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F2073D6-C392-CEB5-E87B-65B40BE45E3C}"/>
                </a:ext>
              </a:extLst>
            </p:cNvPr>
            <p:cNvSpPr/>
            <p:nvPr/>
          </p:nvSpPr>
          <p:spPr>
            <a:xfrm>
              <a:off x="6432614" y="3256583"/>
              <a:ext cx="1999674" cy="9085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待機狀態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7D930B-8733-7A57-5825-A67F9988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―Quit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592836-C094-4539-D8D3-1F0BF36D4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在遊戲結束後，關閉整個程式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6786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2436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專案必須打包成</a:t>
            </a:r>
            <a:r>
              <a:rPr lang="en-US" altLang="zh-TW" dirty="0"/>
              <a:t>Windows</a:t>
            </a:r>
            <a:r>
              <a:rPr lang="zh-TW" altLang="en-US" dirty="0"/>
              <a:t>可執行的</a:t>
            </a:r>
            <a:r>
              <a:rPr lang="en-US" altLang="zh-TW" dirty="0"/>
              <a:t>exe</a:t>
            </a:r>
            <a:r>
              <a:rPr lang="zh-TW" altLang="en-US" dirty="0"/>
              <a:t>檔，並命名為</a:t>
            </a:r>
            <a:r>
              <a:rPr lang="en-US" altLang="zh-TW" dirty="0">
                <a:solidFill>
                  <a:srgbClr val="C00000"/>
                </a:solidFill>
              </a:rPr>
              <a:t>MineSweeper.exe</a:t>
            </a:r>
          </a:p>
          <a:p>
            <a:r>
              <a:rPr lang="zh-TW" altLang="en-US" dirty="0"/>
              <a:t>執行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指令檔模式 </a:t>
            </a:r>
            <a:r>
              <a:rPr lang="en-US" altLang="zh-TW" dirty="0"/>
              <a:t>:</a:t>
            </a:r>
            <a:r>
              <a:rPr lang="zh-TW" altLang="en-US" dirty="0"/>
              <a:t> 輸入指令檔，將所有輸出寫入輸出檔</a:t>
            </a:r>
            <a:endParaRPr lang="en-US" altLang="zh-TW" dirty="0"/>
          </a:p>
          <a:p>
            <a:pPr lvl="2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</a:t>
            </a:r>
            <a:r>
              <a:rPr lang="en-US" altLang="zh-TW" dirty="0" err="1"/>
              <a:t>CommandFile</a:t>
            </a:r>
            <a:r>
              <a:rPr lang="en-US" altLang="zh-TW" dirty="0"/>
              <a:t> &lt;</a:t>
            </a:r>
            <a:r>
              <a:rPr lang="zh-TW" altLang="en-US" dirty="0"/>
              <a:t>輸入指令檔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輸出檔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</a:t>
            </a:r>
            <a:r>
              <a:rPr lang="en-US" altLang="zh-TW" dirty="0" err="1"/>
              <a:t>CommandFile</a:t>
            </a:r>
            <a:r>
              <a:rPr lang="en-US" altLang="zh-TW" dirty="0"/>
              <a:t> command.txt output.txt</a:t>
            </a:r>
          </a:p>
          <a:p>
            <a:pPr lvl="1"/>
            <a:r>
              <a:rPr lang="zh-TW" altLang="en-US" dirty="0"/>
              <a:t>輸入指令模式 </a:t>
            </a:r>
            <a:r>
              <a:rPr lang="en-US" altLang="zh-TW" dirty="0"/>
              <a:t>:</a:t>
            </a:r>
            <a:r>
              <a:rPr lang="zh-TW" altLang="en-US" dirty="0"/>
              <a:t> 用</a:t>
            </a:r>
            <a:r>
              <a:rPr lang="en-US" altLang="zh-TW" dirty="0" err="1"/>
              <a:t>cin</a:t>
            </a:r>
            <a:r>
              <a:rPr lang="zh-TW" altLang="en-US" dirty="0"/>
              <a:t>輸入指令，</a:t>
            </a:r>
            <a:r>
              <a:rPr lang="en-US" altLang="zh-TW" dirty="0" err="1"/>
              <a:t>cout</a:t>
            </a:r>
            <a:r>
              <a:rPr lang="zh-TW" altLang="en-US" dirty="0"/>
              <a:t>輸出結果</a:t>
            </a:r>
            <a:endParaRPr lang="en-US" altLang="zh-TW" dirty="0"/>
          </a:p>
          <a:p>
            <a:pPr lvl="2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</a:t>
            </a:r>
            <a:r>
              <a:rPr lang="en-US" altLang="zh-TW" dirty="0" err="1"/>
              <a:t>CommandInput</a:t>
            </a:r>
            <a:endParaRPr lang="en-US" altLang="zh-TW" dirty="0"/>
          </a:p>
          <a:p>
            <a:pPr lvl="1"/>
            <a:r>
              <a:rPr lang="en-US" altLang="zh-TW" dirty="0"/>
              <a:t>GUI</a:t>
            </a:r>
            <a:r>
              <a:rPr lang="zh-TW" altLang="en-US" dirty="0"/>
              <a:t>模式 </a:t>
            </a:r>
            <a:r>
              <a:rPr lang="en-US" altLang="zh-TW" dirty="0"/>
              <a:t>:</a:t>
            </a:r>
            <a:r>
              <a:rPr lang="zh-TW" altLang="en-US" dirty="0"/>
              <a:t> 開啟</a:t>
            </a:r>
            <a:r>
              <a:rPr lang="en-US" altLang="zh-TW" dirty="0"/>
              <a:t>GUI</a:t>
            </a:r>
            <a:r>
              <a:rPr lang="zh-TW" altLang="en-US" dirty="0"/>
              <a:t>進行遊玩</a:t>
            </a:r>
            <a:endParaRPr lang="en-US" altLang="zh-TW" dirty="0"/>
          </a:p>
          <a:p>
            <a:pPr lvl="2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GUI</a:t>
            </a:r>
          </a:p>
          <a:p>
            <a:r>
              <a:rPr lang="zh-TW" altLang="en-US" dirty="0"/>
              <a:t>若有加分項，則必須擁有可測試之模式，否則不給分</a:t>
            </a:r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4" name="左大括弧 3">
            <a:extLst>
              <a:ext uri="{FF2B5EF4-FFF2-40B4-BE49-F238E27FC236}">
                <a16:creationId xmlns:a16="http://schemas.microsoft.com/office/drawing/2014/main" id="{485F59F5-2768-DA40-3D3B-C4DFDA2E7769}"/>
              </a:ext>
            </a:extLst>
          </p:cNvPr>
          <p:cNvSpPr/>
          <p:nvPr/>
        </p:nvSpPr>
        <p:spPr>
          <a:xfrm>
            <a:off x="1031795" y="2877670"/>
            <a:ext cx="309283" cy="932329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5EFFC7-2339-9A6A-3A36-1D0C02134F87}"/>
              </a:ext>
            </a:extLst>
          </p:cNvPr>
          <p:cNvSpPr txBox="1"/>
          <p:nvPr/>
        </p:nvSpPr>
        <p:spPr>
          <a:xfrm>
            <a:off x="-94548" y="301980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測試主功能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必須實作</a:t>
            </a:r>
          </a:p>
        </p:txBody>
      </p:sp>
      <p:sp>
        <p:nvSpPr>
          <p:cNvPr id="6" name="左大括弧 5">
            <a:extLst>
              <a:ext uri="{FF2B5EF4-FFF2-40B4-BE49-F238E27FC236}">
                <a16:creationId xmlns:a16="http://schemas.microsoft.com/office/drawing/2014/main" id="{14414337-DE80-8BCB-0BE1-055FA721024D}"/>
              </a:ext>
            </a:extLst>
          </p:cNvPr>
          <p:cNvSpPr/>
          <p:nvPr/>
        </p:nvSpPr>
        <p:spPr>
          <a:xfrm>
            <a:off x="1031794" y="3949841"/>
            <a:ext cx="309283" cy="1193702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F712E7-E9A9-D68F-E232-582AD17EC918}"/>
              </a:ext>
            </a:extLst>
          </p:cNvPr>
          <p:cNvSpPr txBox="1"/>
          <p:nvPr/>
        </p:nvSpPr>
        <p:spPr>
          <a:xfrm>
            <a:off x="-96797" y="4377415"/>
            <a:ext cx="1341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測試加分項</a:t>
            </a:r>
          </a:p>
        </p:txBody>
      </p:sp>
    </p:spTree>
    <p:extLst>
      <p:ext uri="{BB962C8B-B14F-4D97-AF65-F5344CB8AC3E}">
        <p14:creationId xmlns:p14="http://schemas.microsoft.com/office/powerpoint/2010/main" val="716691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D6095-BF85-D0F4-CBA2-572FCA33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5332BD-9C97-6747-5F09-CADEBE209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除了</a:t>
            </a:r>
            <a:r>
              <a:rPr lang="en-US" altLang="zh-TW" dirty="0"/>
              <a:t>Print</a:t>
            </a:r>
            <a:r>
              <a:rPr lang="zh-TW" altLang="en-US" dirty="0"/>
              <a:t>指令外，其餘指令需印出該指令是否執行成功</a:t>
            </a:r>
            <a:r>
              <a:rPr lang="en-US" altLang="zh-TW" dirty="0"/>
              <a:t>(</a:t>
            </a:r>
            <a:r>
              <a:rPr lang="zh-TW" altLang="en-US" dirty="0"/>
              <a:t>防呆機制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指令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Success/Failed</a:t>
            </a:r>
          </a:p>
          <a:p>
            <a:endParaRPr lang="en-US" altLang="zh-TW" dirty="0"/>
          </a:p>
          <a:p>
            <a:r>
              <a:rPr lang="zh-TW" altLang="en-US" dirty="0"/>
              <a:t>當遊戲獲勝或失敗時，輸出</a:t>
            </a:r>
            <a:r>
              <a:rPr lang="en-US" altLang="zh-TW" dirty="0"/>
              <a:t>You win/lose the game</a:t>
            </a:r>
          </a:p>
        </p:txBody>
      </p:sp>
    </p:spTree>
    <p:extLst>
      <p:ext uri="{BB962C8B-B14F-4D97-AF65-F5344CB8AC3E}">
        <p14:creationId xmlns:p14="http://schemas.microsoft.com/office/powerpoint/2010/main" val="318920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DBEAA-9B03-A81B-0CB9-311C2337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Table of Content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40DA74-D4E9-A50D-F287-7E034A0ED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682"/>
            <a:ext cx="10515600" cy="4572281"/>
          </a:xfrm>
        </p:spPr>
        <p:txBody>
          <a:bodyPr>
            <a:normAutofit/>
          </a:bodyPr>
          <a:lstStyle/>
          <a:p>
            <a:r>
              <a:rPr lang="zh-TW" altLang="en-US" dirty="0"/>
              <a:t>踩地雷簡介</a:t>
            </a:r>
            <a:endParaRPr lang="en-US" altLang="zh-TW" dirty="0"/>
          </a:p>
          <a:p>
            <a:r>
              <a:rPr lang="zh-TW" altLang="en-US" dirty="0"/>
              <a:t>評分項目</a:t>
            </a:r>
            <a:endParaRPr lang="en-US" altLang="zh-TW" dirty="0"/>
          </a:p>
          <a:p>
            <a:pPr lvl="1"/>
            <a:r>
              <a:rPr lang="zh-TW" altLang="en-US" dirty="0"/>
              <a:t>主功能</a:t>
            </a:r>
            <a:endParaRPr lang="en-US" altLang="zh-TW" dirty="0"/>
          </a:p>
          <a:p>
            <a:pPr lvl="1"/>
            <a:r>
              <a:rPr lang="zh-TW" altLang="en-US" dirty="0"/>
              <a:t>加分功能</a:t>
            </a:r>
            <a:endParaRPr lang="en-US" altLang="zh-TW" dirty="0"/>
          </a:p>
          <a:p>
            <a:r>
              <a:rPr lang="zh-TW" altLang="en-US" dirty="0"/>
              <a:t>遊戲流程、遊戲狀態</a:t>
            </a:r>
            <a:endParaRPr lang="en-US" altLang="zh-TW" dirty="0"/>
          </a:p>
          <a:p>
            <a:r>
              <a:rPr lang="zh-TW" altLang="en-US" dirty="0"/>
              <a:t>指令檔、盤面檔說明</a:t>
            </a:r>
            <a:endParaRPr lang="en-US" altLang="zh-TW" dirty="0"/>
          </a:p>
          <a:p>
            <a:r>
              <a:rPr lang="zh-TW" altLang="en-US" dirty="0"/>
              <a:t>執行方式與輸出</a:t>
            </a:r>
            <a:endParaRPr lang="en-US" altLang="zh-TW" dirty="0"/>
          </a:p>
          <a:p>
            <a:r>
              <a:rPr lang="zh-TW" altLang="en-US" dirty="0"/>
              <a:t>成果範例</a:t>
            </a:r>
            <a:endParaRPr lang="en-US" altLang="zh-TW" dirty="0"/>
          </a:p>
          <a:p>
            <a:r>
              <a:rPr lang="en-US" altLang="zh-TW" dirty="0"/>
              <a:t>Q&amp;A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54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D04DC-F864-3C4C-C460-7233101A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輸出格式</a:t>
            </a:r>
            <a:r>
              <a:rPr lang="en-US" altLang="zh-TW" dirty="0"/>
              <a:t>―</a:t>
            </a:r>
            <a:r>
              <a:rPr lang="zh-TW" altLang="en-US" dirty="0"/>
              <a:t>範例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52F733-6E1C-7893-D2E5-3A20F13A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5496"/>
            <a:ext cx="4120542" cy="25870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2827EC-3EEE-39A3-3FE0-EEBA37DB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076" y="0"/>
            <a:ext cx="3536529" cy="685800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94E8AB7D-D6BA-E8A1-B675-EB7B43C61581}"/>
              </a:ext>
            </a:extLst>
          </p:cNvPr>
          <p:cNvSpPr/>
          <p:nvPr/>
        </p:nvSpPr>
        <p:spPr>
          <a:xfrm>
            <a:off x="5057833" y="3101788"/>
            <a:ext cx="1878151" cy="833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FA5941-B2CF-5E5F-F3CE-2220A31A741A}"/>
              </a:ext>
            </a:extLst>
          </p:cNvPr>
          <p:cNvSpPr txBox="1"/>
          <p:nvPr/>
        </p:nvSpPr>
        <p:spPr>
          <a:xfrm>
            <a:off x="1966823" y="16906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輸入指令檔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9E1645A-8D10-4389-89BA-A829A444831E}"/>
              </a:ext>
            </a:extLst>
          </p:cNvPr>
          <p:cNvSpPr txBox="1"/>
          <p:nvPr/>
        </p:nvSpPr>
        <p:spPr>
          <a:xfrm>
            <a:off x="6058821" y="365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輸出檔</a:t>
            </a:r>
          </a:p>
        </p:txBody>
      </p:sp>
    </p:spTree>
    <p:extLst>
      <p:ext uri="{BB962C8B-B14F-4D97-AF65-F5344CB8AC3E}">
        <p14:creationId xmlns:p14="http://schemas.microsoft.com/office/powerpoint/2010/main" val="1258594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8740"/>
          </a:xfrm>
        </p:spPr>
        <p:txBody>
          <a:bodyPr/>
          <a:lstStyle/>
          <a:p>
            <a:r>
              <a:rPr lang="zh-TW" altLang="en-US" dirty="0"/>
              <a:t>成果範例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6485"/>
            <a:ext cx="10515600" cy="4351338"/>
          </a:xfrm>
        </p:spPr>
        <p:txBody>
          <a:bodyPr/>
          <a:lstStyle/>
          <a:p>
            <a:r>
              <a:rPr lang="zh-TW" altLang="en-US" dirty="0"/>
              <a:t>內部會附上三個指令檔與結果檔，可供驗證</a:t>
            </a:r>
          </a:p>
        </p:txBody>
      </p:sp>
      <p:pic>
        <p:nvPicPr>
          <p:cNvPr id="6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BF057B0C-E38E-D587-E105-E95EF4E39B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15497"/>
            <a:ext cx="10515599" cy="57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"/>
    </mc:Choice>
    <mc:Fallback xmlns="">
      <p:transition spd="slow" advTm="3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62CA5-B6CE-634C-CFD1-FCCDED82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分組表單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9ABB3F-4A1E-08AE-6F72-65A06C2F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3~4</a:t>
            </a:r>
            <a:r>
              <a:rPr lang="zh-TW" altLang="en-US" dirty="0"/>
              <a:t>個人一組，需填寫組長</a:t>
            </a:r>
            <a:r>
              <a:rPr lang="en-US" altLang="zh-TW" dirty="0"/>
              <a:t>email</a:t>
            </a:r>
          </a:p>
          <a:p>
            <a:r>
              <a:rPr lang="zh-TW" altLang="en-US" dirty="0"/>
              <a:t>湊不齊組員</a:t>
            </a:r>
            <a:r>
              <a:rPr lang="en-US" altLang="zh-TW" dirty="0"/>
              <a:t>(1~2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  <a:r>
              <a:rPr lang="zh-TW" altLang="en-US" dirty="0"/>
              <a:t>，也可直接填寫，助教會隨機配對湊成一組</a:t>
            </a:r>
            <a:endParaRPr lang="en-US" altLang="zh-TW" dirty="0"/>
          </a:p>
          <a:p>
            <a:r>
              <a:rPr lang="zh-TW" altLang="en-US" dirty="0"/>
              <a:t>表單開放填寫至</a:t>
            </a:r>
            <a:r>
              <a:rPr lang="en-US" altLang="zh-TW" dirty="0"/>
              <a:t>4/9 23:59</a:t>
            </a:r>
            <a:r>
              <a:rPr lang="zh-TW" altLang="en-US" dirty="0"/>
              <a:t>，未填寫者，將被隨機分組</a:t>
            </a:r>
            <a:endParaRPr lang="en-US" altLang="zh-TW" dirty="0"/>
          </a:p>
          <a:p>
            <a:r>
              <a:rPr lang="en-US" altLang="zh-TW" dirty="0"/>
              <a:t>4/10</a:t>
            </a:r>
            <a:r>
              <a:rPr lang="zh-TW" altLang="en-US" dirty="0"/>
              <a:t>將公布最終分組名單與組別編號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此分組僅限</a:t>
            </a:r>
            <a:r>
              <a:rPr lang="en-US" altLang="zh-TW" dirty="0"/>
              <a:t>P1</a:t>
            </a:r>
            <a:r>
              <a:rPr lang="zh-TW" altLang="en-US" dirty="0"/>
              <a:t>，</a:t>
            </a:r>
            <a:r>
              <a:rPr lang="en-US" altLang="zh-TW" dirty="0"/>
              <a:t>P2</a:t>
            </a:r>
            <a:r>
              <a:rPr lang="zh-TW" altLang="en-US" dirty="0"/>
              <a:t>與</a:t>
            </a:r>
            <a:r>
              <a:rPr lang="en-US" altLang="zh-TW" dirty="0"/>
              <a:t>P3</a:t>
            </a:r>
            <a:r>
              <a:rPr lang="zh-TW" altLang="en-US" dirty="0"/>
              <a:t>會再進行分組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表單連結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https://docs.google.com/forms/d/e/1FAIpQLSd31eJ365IoB0OekrrKGYjfGRLPEH_t7rmGUZfmKtaX74i88g/viewform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9C1BD4-217E-892F-A075-544174957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26" y="0"/>
            <a:ext cx="2353574" cy="235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E9FCB-0153-66BE-89AE-E49ADA794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40" y="89080"/>
            <a:ext cx="10515600" cy="1325563"/>
          </a:xfrm>
        </p:spPr>
        <p:txBody>
          <a:bodyPr/>
          <a:lstStyle/>
          <a:p>
            <a:r>
              <a:rPr lang="zh-TW" altLang="en-US" dirty="0"/>
              <a:t>繳交格式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B8DB9A-A752-DBD8-D094-83696A056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0" y="668460"/>
            <a:ext cx="4038600" cy="48958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Group#_P1</a:t>
            </a:r>
          </a:p>
          <a:p>
            <a:pPr marL="0" indent="0">
              <a:buNone/>
            </a:pPr>
            <a:r>
              <a:rPr lang="en-US" altLang="zh-TW" dirty="0"/>
              <a:t>    ├─exe</a:t>
            </a:r>
          </a:p>
          <a:p>
            <a:pPr marL="0" indent="0">
              <a:buNone/>
            </a:pPr>
            <a:r>
              <a:rPr lang="en-US" altLang="zh-TW" dirty="0"/>
              <a:t>    │      MineSweeper.exe</a:t>
            </a:r>
          </a:p>
          <a:p>
            <a:pPr marL="0" indent="0">
              <a:buNone/>
            </a:pPr>
            <a:r>
              <a:rPr lang="en-US" altLang="zh-TW" dirty="0"/>
              <a:t>    │      README.txt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├─project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│      README.txt</a:t>
            </a:r>
          </a:p>
          <a:p>
            <a:pPr marL="0" indent="0">
              <a:buNone/>
            </a:pPr>
            <a:r>
              <a:rPr lang="en-US" altLang="zh-TW" dirty="0"/>
              <a:t>    │      MineSweeper.GUI.Qt.sln</a:t>
            </a:r>
          </a:p>
          <a:p>
            <a:pPr marL="0" indent="0">
              <a:buNone/>
            </a:pPr>
            <a:r>
              <a:rPr lang="en-US" altLang="zh-TW" dirty="0"/>
              <a:t>    │      </a:t>
            </a:r>
            <a:r>
              <a:rPr lang="en-US" altLang="zh-TW" dirty="0" err="1"/>
              <a:t>MineSweeper.GUI.Qt.vcxproj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│</a:t>
            </a:r>
            <a:r>
              <a:rPr lang="zh-TW" altLang="en-US" dirty="0"/>
              <a:t>      </a:t>
            </a: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    ├─</a:t>
            </a:r>
            <a:r>
              <a:rPr lang="en-US" altLang="zh-TW" dirty="0" err="1"/>
              <a:t>src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│ main.cpp</a:t>
            </a:r>
          </a:p>
          <a:p>
            <a:pPr marL="0" indent="0">
              <a:buNone/>
            </a:pPr>
            <a:r>
              <a:rPr lang="en-US" altLang="zh-TW" dirty="0"/>
              <a:t>    │ MineSweeperGUI.cpp</a:t>
            </a:r>
          </a:p>
          <a:p>
            <a:pPr marL="0" indent="0">
              <a:buNone/>
            </a:pPr>
            <a:r>
              <a:rPr lang="en-US" altLang="zh-TW" dirty="0"/>
              <a:t>    │ </a:t>
            </a:r>
            <a:r>
              <a:rPr lang="en-US" altLang="zh-TW" dirty="0" err="1"/>
              <a:t>MineSweeperGUI.h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│      …</a:t>
            </a:r>
          </a:p>
          <a:p>
            <a:pPr marL="0" indent="0">
              <a:buNone/>
            </a:pPr>
            <a:r>
              <a:rPr lang="en-US" altLang="zh-TW" dirty="0"/>
              <a:t>    ├─DEMO_VIDEO.mp4</a:t>
            </a:r>
          </a:p>
          <a:p>
            <a:pPr marL="0" indent="0">
              <a:buNone/>
            </a:pPr>
            <a:r>
              <a:rPr lang="en-US" altLang="zh-TW" dirty="0"/>
              <a:t>    │  </a:t>
            </a:r>
          </a:p>
          <a:p>
            <a:pPr marL="0" indent="0">
              <a:buNone/>
            </a:pPr>
            <a:r>
              <a:rPr lang="en-US" altLang="zh-TW" dirty="0"/>
              <a:t>    └─</a:t>
            </a:r>
            <a:r>
              <a:rPr lang="zh-TW" altLang="en-US" dirty="0"/>
              <a:t>工作分配表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A42C7A6-F1D2-C28E-B320-5701952EF4E0}"/>
              </a:ext>
            </a:extLst>
          </p:cNvPr>
          <p:cNvSpPr txBox="1">
            <a:spLocks/>
          </p:cNvSpPr>
          <p:nvPr/>
        </p:nvSpPr>
        <p:spPr>
          <a:xfrm>
            <a:off x="241540" y="1164566"/>
            <a:ext cx="8616710" cy="498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最外層的資料夾命名為</a:t>
            </a:r>
            <a:r>
              <a:rPr lang="en-US" altLang="zh-TW" dirty="0"/>
              <a:t>Group</a:t>
            </a:r>
            <a:r>
              <a:rPr lang="zh-TW" altLang="en-US" dirty="0"/>
              <a:t>編號</a:t>
            </a:r>
            <a:r>
              <a:rPr lang="en-US" altLang="zh-TW" dirty="0"/>
              <a:t>_P1</a:t>
            </a:r>
          </a:p>
          <a:p>
            <a:r>
              <a:rPr lang="zh-TW" altLang="en-US" dirty="0"/>
              <a:t>內部結構如下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exe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把編譯好的執行檔放置於此，</a:t>
            </a:r>
            <a:r>
              <a:rPr lang="zh-TW" altLang="en-US" dirty="0">
                <a:solidFill>
                  <a:srgbClr val="C00000"/>
                </a:solidFill>
              </a:rPr>
              <a:t>並附上</a:t>
            </a:r>
            <a:r>
              <a:rPr lang="en-US" altLang="zh-TW" dirty="0">
                <a:solidFill>
                  <a:srgbClr val="C00000"/>
                </a:solidFill>
              </a:rPr>
              <a:t>README</a:t>
            </a:r>
            <a:r>
              <a:rPr lang="zh-TW" altLang="en-US" dirty="0"/>
              <a:t>，撰寫你的程式使用說明</a:t>
            </a:r>
            <a:endParaRPr lang="en-US" altLang="zh-TW" dirty="0"/>
          </a:p>
          <a:p>
            <a:pPr lvl="1"/>
            <a:r>
              <a:rPr lang="en-US" altLang="zh-TW" dirty="0"/>
              <a:t>project : </a:t>
            </a:r>
            <a:r>
              <a:rPr lang="zh-TW" altLang="en-US" dirty="0"/>
              <a:t>把你開發用的專案整個放進來，確保能在任何電腦上編譯，</a:t>
            </a:r>
            <a:r>
              <a:rPr lang="zh-TW" altLang="en-US" dirty="0">
                <a:solidFill>
                  <a:srgbClr val="C00000"/>
                </a:solidFill>
              </a:rPr>
              <a:t>並附上</a:t>
            </a:r>
            <a:r>
              <a:rPr lang="en-US" altLang="zh-TW" dirty="0">
                <a:solidFill>
                  <a:srgbClr val="C00000"/>
                </a:solidFill>
              </a:rPr>
              <a:t>README</a:t>
            </a:r>
            <a:r>
              <a:rPr lang="zh-TW" altLang="en-US" dirty="0"/>
              <a:t>，撰寫你的專案要如何編譯</a:t>
            </a:r>
            <a:r>
              <a:rPr lang="en-US" altLang="zh-TW" dirty="0"/>
              <a:t>(</a:t>
            </a:r>
            <a:r>
              <a:rPr lang="zh-TW" altLang="en-US" dirty="0"/>
              <a:t>可使用</a:t>
            </a:r>
            <a:r>
              <a:rPr lang="en-US" altLang="zh-TW" dirty="0" err="1"/>
              <a:t>cmake</a:t>
            </a:r>
            <a:r>
              <a:rPr lang="zh-TW" altLang="en-US" dirty="0"/>
              <a:t>或</a:t>
            </a:r>
            <a:r>
              <a:rPr lang="en-US" altLang="zh-TW" dirty="0" err="1"/>
              <a:t>qmake</a:t>
            </a:r>
            <a:r>
              <a:rPr lang="zh-TW" altLang="en-US" dirty="0"/>
              <a:t>等工具輔助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src</a:t>
            </a:r>
            <a:r>
              <a:rPr lang="en-US" altLang="zh-TW" dirty="0"/>
              <a:t> : </a:t>
            </a:r>
            <a:r>
              <a:rPr lang="zh-TW" altLang="en-US" dirty="0"/>
              <a:t>把你的所有程式碼，複製一份放到這裡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正常來說，</a:t>
            </a:r>
            <a:r>
              <a:rPr lang="en-US" altLang="zh-TW" dirty="0">
                <a:solidFill>
                  <a:srgbClr val="C00000"/>
                </a:solidFill>
              </a:rPr>
              <a:t>project</a:t>
            </a:r>
            <a:r>
              <a:rPr lang="zh-TW" altLang="en-US" dirty="0">
                <a:solidFill>
                  <a:srgbClr val="C00000"/>
                </a:solidFill>
              </a:rPr>
              <a:t>與</a:t>
            </a:r>
            <a:r>
              <a:rPr lang="en-US" altLang="zh-TW" dirty="0" err="1">
                <a:solidFill>
                  <a:srgbClr val="C00000"/>
                </a:solidFill>
              </a:rPr>
              <a:t>src</a:t>
            </a:r>
            <a:r>
              <a:rPr lang="zh-TW" altLang="en-US" dirty="0">
                <a:solidFill>
                  <a:srgbClr val="C00000"/>
                </a:solidFill>
              </a:rPr>
              <a:t>內都要有程式碼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/>
              <a:t>DEMO_VIDEO.mp4 :</a:t>
            </a:r>
            <a:r>
              <a:rPr lang="zh-TW" altLang="en-US" dirty="0"/>
              <a:t> 錄製遊玩一局踩地雷的影片</a:t>
            </a:r>
            <a:endParaRPr lang="en-US" altLang="zh-TW" dirty="0"/>
          </a:p>
          <a:p>
            <a:pPr lvl="1"/>
            <a:r>
              <a:rPr lang="zh-TW" altLang="en-US" dirty="0"/>
              <a:t>工作分配表 </a:t>
            </a:r>
            <a:r>
              <a:rPr lang="en-US" altLang="zh-TW" dirty="0"/>
              <a:t>:</a:t>
            </a:r>
            <a:r>
              <a:rPr lang="zh-TW" altLang="en-US" dirty="0"/>
              <a:t> 含各組員貢獻比例</a:t>
            </a:r>
            <a:endParaRPr lang="en-US" altLang="zh-TW" dirty="0"/>
          </a:p>
          <a:p>
            <a:pPr lvl="1"/>
            <a:r>
              <a:rPr lang="zh-TW" altLang="en-US" dirty="0"/>
              <a:t>將上述</a:t>
            </a:r>
            <a:r>
              <a:rPr lang="en-US" altLang="zh-TW" dirty="0"/>
              <a:t>Group#_P1</a:t>
            </a:r>
            <a:r>
              <a:rPr lang="zh-TW" altLang="en-US" dirty="0"/>
              <a:t>資料夾壓縮成</a:t>
            </a:r>
            <a:r>
              <a:rPr lang="en-US" altLang="zh-TW" dirty="0"/>
              <a:t>Group#_P1_ver</a:t>
            </a:r>
            <a:r>
              <a:rPr lang="zh-TW" altLang="en-US" dirty="0"/>
              <a:t>版本</a:t>
            </a:r>
            <a:r>
              <a:rPr lang="en-US" altLang="zh-TW" dirty="0"/>
              <a:t>.zip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3D8D99-3CA8-D287-AA3A-031C904CB3C7}"/>
              </a:ext>
            </a:extLst>
          </p:cNvPr>
          <p:cNvSpPr txBox="1"/>
          <p:nvPr/>
        </p:nvSpPr>
        <p:spPr>
          <a:xfrm>
            <a:off x="8858250" y="140477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Noto Sans TC" panose="02020500000000000000" charset="-120"/>
                <a:ea typeface="Noto Sans TC" panose="02020500000000000000" charset="-120"/>
              </a:rPr>
              <a:t>範例 </a:t>
            </a:r>
            <a:r>
              <a:rPr lang="en-US" altLang="zh-TW" sz="2800" dirty="0">
                <a:latin typeface="Noto Sans TC" panose="02020500000000000000" charset="-120"/>
                <a:ea typeface="Noto Sans TC" panose="02020500000000000000" charset="-120"/>
              </a:rPr>
              <a:t>:</a:t>
            </a:r>
            <a:r>
              <a:rPr lang="zh-TW" altLang="en-US" sz="2800" dirty="0">
                <a:latin typeface="Noto Sans TC" panose="02020500000000000000" charset="-120"/>
                <a:ea typeface="Noto Sans TC" panose="02020500000000000000" charset="-120"/>
              </a:rPr>
              <a:t>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C8291C3-0311-AF66-D6D0-1E0A97801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550" y="6362698"/>
            <a:ext cx="2348602" cy="354825"/>
          </a:xfrm>
          <a:prstGeom prst="rect">
            <a:avLst/>
          </a:prstGeom>
        </p:spPr>
      </p:pic>
      <p:sp>
        <p:nvSpPr>
          <p:cNvPr id="10" name="箭號: 向上 9">
            <a:extLst>
              <a:ext uri="{FF2B5EF4-FFF2-40B4-BE49-F238E27FC236}">
                <a16:creationId xmlns:a16="http://schemas.microsoft.com/office/drawing/2014/main" id="{EED1E27F-B23C-3F17-7002-F8991B32C962}"/>
              </a:ext>
            </a:extLst>
          </p:cNvPr>
          <p:cNvSpPr/>
          <p:nvPr/>
        </p:nvSpPr>
        <p:spPr>
          <a:xfrm rot="10800000">
            <a:off x="10323481" y="5460520"/>
            <a:ext cx="418741" cy="8195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97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26FBC-03E8-8F0A-F126-EFA2F989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上傳位置與截止時間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254B1-ABEB-27EC-6862-D477D4EDD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560"/>
              </a:spcBef>
              <a:buSzPts val="2800"/>
              <a:buFont typeface="Microsoft JhengHei"/>
              <a:buChar char="•"/>
            </a:pP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FTP 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上傳位置：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140.118.157.208</a:t>
            </a:r>
            <a:endParaRPr lang="zh-TW" altLang="en-US" dirty="0"/>
          </a:p>
          <a:p>
            <a:pPr marL="800100" lvl="1" indent="-342900">
              <a:spcBef>
                <a:spcPts val="560"/>
              </a:spcBef>
              <a:spcAft>
                <a:spcPts val="0"/>
              </a:spcAft>
              <a:buSzPts val="28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帳號：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2023SOOP</a:t>
            </a:r>
            <a:endParaRPr lang="zh-TW" altLang="en-US" dirty="0"/>
          </a:p>
          <a:p>
            <a:pPr marL="800100" lvl="1" indent="-342900">
              <a:spcBef>
                <a:spcPts val="560"/>
              </a:spcBef>
              <a:spcAft>
                <a:spcPts val="0"/>
              </a:spcAft>
              <a:buSzPts val="28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密碼：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1122SOOP</a:t>
            </a:r>
            <a:endParaRPr lang="zh-TW" altLang="en-US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1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資料夾名稱為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/MineSweeper_P1/</a:t>
            </a:r>
          </a:p>
          <a:p>
            <a:pPr lvl="1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Char char="•"/>
            </a:pPr>
            <a:endParaRPr lang="zh-TW" altLang="en-US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dirty="0"/>
              <a:t>截止時間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sz="4800" dirty="0">
                <a:solidFill>
                  <a:srgbClr val="FF0000"/>
                </a:solidFill>
              </a:rPr>
              <a:t>2023-04-19</a:t>
            </a:r>
            <a:r>
              <a:rPr lang="zh-TW" altLang="en-US" sz="4800" dirty="0">
                <a:solidFill>
                  <a:srgbClr val="FF0000"/>
                </a:solidFill>
              </a:rPr>
              <a:t> </a:t>
            </a:r>
            <a:r>
              <a:rPr lang="en-US" altLang="zh-TW" sz="4800" dirty="0">
                <a:solidFill>
                  <a:srgbClr val="FF0000"/>
                </a:solidFill>
              </a:rPr>
              <a:t>23:59 (demo</a:t>
            </a:r>
            <a:r>
              <a:rPr lang="zh-TW" altLang="en-US" sz="4800" dirty="0">
                <a:solidFill>
                  <a:srgbClr val="FF0000"/>
                </a:solidFill>
              </a:rPr>
              <a:t>前一天</a:t>
            </a:r>
            <a:r>
              <a:rPr lang="en-US" altLang="zh-TW" sz="48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/>
              <a:t>FileZilla : </a:t>
            </a:r>
            <a:r>
              <a:rPr lang="en-US" altLang="zh-TW" dirty="0">
                <a:hlinkClick r:id="rId2"/>
              </a:rPr>
              <a:t>https://filezilla-project.org/download.php?type=client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030A60-A607-C909-A6D7-FD884971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956" y="365125"/>
            <a:ext cx="4747636" cy="347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200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62CA5-B6CE-634C-CFD1-FCCDED82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9ABB3F-4A1E-08AE-6F72-65A06C2F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689"/>
            <a:ext cx="10401886" cy="4481877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實體 </a:t>
            </a:r>
            <a:r>
              <a:rPr lang="en-US" altLang="zh-TW" dirty="0"/>
              <a:t>+ </a:t>
            </a:r>
            <a:r>
              <a:rPr lang="zh-TW" altLang="en-US" dirty="0"/>
              <a:t>線上</a:t>
            </a:r>
          </a:p>
          <a:p>
            <a:r>
              <a:rPr lang="en-US" altLang="zh-TW" dirty="0"/>
              <a:t>2023-04-20 13:30</a:t>
            </a:r>
          </a:p>
          <a:p>
            <a:r>
              <a:rPr lang="zh-TW" altLang="en-US" dirty="0"/>
              <a:t>地點 </a:t>
            </a:r>
            <a:r>
              <a:rPr lang="en-US" altLang="zh-TW" dirty="0"/>
              <a:t>: LB-001 </a:t>
            </a:r>
            <a:r>
              <a:rPr lang="zh-TW" altLang="en-US" dirty="0"/>
              <a:t>因教室容納人數有限，請各組推派一名報告人至</a:t>
            </a:r>
            <a:r>
              <a:rPr lang="en-US" altLang="zh-TW" dirty="0"/>
              <a:t>LB-001</a:t>
            </a:r>
            <a:r>
              <a:rPr lang="zh-TW" altLang="en-US" dirty="0"/>
              <a:t>實體報告，其餘組員於線上</a:t>
            </a:r>
            <a:r>
              <a:rPr lang="en-US" altLang="zh-TW" dirty="0"/>
              <a:t>google meet</a:t>
            </a:r>
            <a:r>
              <a:rPr lang="zh-TW" altLang="en-US" dirty="0"/>
              <a:t>觀看</a:t>
            </a:r>
          </a:p>
          <a:p>
            <a:r>
              <a:rPr lang="zh-TW" altLang="en-US" dirty="0"/>
              <a:t>線上 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https://meet.google.com/aiq-hkdm-ein</a:t>
            </a:r>
            <a:endParaRPr lang="en-US" altLang="zh-TW" dirty="0"/>
          </a:p>
          <a:p>
            <a:r>
              <a:rPr lang="zh-TW" altLang="en-US" dirty="0"/>
              <a:t>預計每組</a:t>
            </a:r>
            <a:r>
              <a:rPr lang="en-US" altLang="zh-TW" dirty="0"/>
              <a:t>DEMO 5</a:t>
            </a:r>
            <a:r>
              <a:rPr lang="zh-TW" altLang="en-US" dirty="0"/>
              <a:t>分鐘，自行決定要不要製作</a:t>
            </a:r>
            <a:r>
              <a:rPr lang="en-US" altLang="zh-TW" dirty="0"/>
              <a:t>PPT</a:t>
            </a:r>
            <a:r>
              <a:rPr lang="zh-TW" altLang="en-US" dirty="0"/>
              <a:t>輔助報告，執行檔將從</a:t>
            </a:r>
            <a:r>
              <a:rPr lang="en-US" altLang="zh-TW" dirty="0"/>
              <a:t>FTP</a:t>
            </a:r>
            <a:r>
              <a:rPr lang="zh-TW" altLang="en-US" dirty="0"/>
              <a:t>上下載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如有</a:t>
            </a:r>
            <a:r>
              <a:rPr lang="en-US" altLang="zh-TW" dirty="0"/>
              <a:t>PPT</a:t>
            </a:r>
            <a:r>
              <a:rPr lang="zh-TW" altLang="en-US" dirty="0"/>
              <a:t>，請放置於上傳的壓縮檔內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報告順序依照組別編號進行報告</a:t>
            </a:r>
            <a:r>
              <a:rPr lang="en-US" altLang="zh-TW" dirty="0"/>
              <a:t>(</a:t>
            </a:r>
            <a:r>
              <a:rPr lang="zh-TW" altLang="en-US" dirty="0"/>
              <a:t>此順序已經過隨機排序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此次</a:t>
            </a:r>
            <a:r>
              <a:rPr lang="en-US" altLang="zh-TW" dirty="0"/>
              <a:t>demo</a:t>
            </a:r>
            <a:r>
              <a:rPr lang="zh-TW" altLang="en-US" dirty="0"/>
              <a:t>將由</a:t>
            </a:r>
            <a:r>
              <a:rPr lang="en-US" altLang="zh-TW" dirty="0"/>
              <a:t>5</a:t>
            </a:r>
            <a:r>
              <a:rPr lang="zh-TW" altLang="en-US" dirty="0"/>
              <a:t>位助教對</a:t>
            </a:r>
            <a:r>
              <a:rPr lang="en-US" altLang="zh-TW" dirty="0"/>
              <a:t>"</a:t>
            </a:r>
            <a:r>
              <a:rPr lang="zh-TW" altLang="en-US" dirty="0"/>
              <a:t>加分項目</a:t>
            </a:r>
            <a:r>
              <a:rPr lang="en-US" altLang="zh-TW" dirty="0"/>
              <a:t>"</a:t>
            </a:r>
            <a:r>
              <a:rPr lang="zh-TW" altLang="en-US" dirty="0"/>
              <a:t>各自評分並取平均，主功能項目將於日後由助教進行測試評分</a:t>
            </a:r>
          </a:p>
        </p:txBody>
      </p:sp>
    </p:spTree>
    <p:extLst>
      <p:ext uri="{BB962C8B-B14F-4D97-AF65-F5344CB8AC3E}">
        <p14:creationId xmlns:p14="http://schemas.microsoft.com/office/powerpoint/2010/main" val="967412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請確保執行檔能夠在別台電腦上執行</a:t>
            </a:r>
            <a:endParaRPr lang="en-US" altLang="zh-TW" dirty="0"/>
          </a:p>
          <a:p>
            <a:r>
              <a:rPr lang="zh-TW" altLang="en-US" dirty="0"/>
              <a:t>請確保專案能夠在別台電腦上編譯</a:t>
            </a:r>
            <a:endParaRPr lang="en-US" altLang="zh-TW" dirty="0"/>
          </a:p>
          <a:p>
            <a:r>
              <a:rPr lang="en-US" altLang="zh-TW" dirty="0"/>
              <a:t>Coding Style</a:t>
            </a:r>
            <a:r>
              <a:rPr lang="zh-TW" altLang="en-US" dirty="0"/>
              <a:t>也會進行檢查</a:t>
            </a:r>
          </a:p>
        </p:txBody>
      </p:sp>
    </p:spTree>
    <p:extLst>
      <p:ext uri="{BB962C8B-B14F-4D97-AF65-F5344CB8AC3E}">
        <p14:creationId xmlns:p14="http://schemas.microsoft.com/office/powerpoint/2010/main" val="139878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4CB848D-58D2-B70F-B94B-A29062C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297" y="2761129"/>
            <a:ext cx="3183405" cy="1081508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dirty="0"/>
              <a:t>Q&amp;A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91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A7386-052A-F5C1-E111-A0613D40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踩地雷簡介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A84BC4-8997-CB9A-0A37-792C6ECE6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2" y="1690688"/>
            <a:ext cx="6718540" cy="4351338"/>
          </a:xfrm>
        </p:spPr>
        <p:txBody>
          <a:bodyPr/>
          <a:lstStyle/>
          <a:p>
            <a:r>
              <a:rPr lang="zh-TW" altLang="en-US" dirty="0"/>
              <a:t>踩地雷是一款經典的電腦遊戲，玩家需透過揭開方塊，避免踩到地雷，同時藉由周圍的數字推測哪些方塊為地雷，直到所有空白方塊都被開啟就為獲勝，踩到地雷就算失敗。</a:t>
            </a:r>
            <a:endParaRPr lang="en-US" altLang="zh-TW" dirty="0"/>
          </a:p>
          <a:p>
            <a:r>
              <a:rPr lang="zh-TW" altLang="en-US" dirty="0"/>
              <a:t>每格的數字代表其</a:t>
            </a:r>
            <a:r>
              <a:rPr lang="en-US" altLang="zh-TW" dirty="0"/>
              <a:t>9</a:t>
            </a:r>
            <a:r>
              <a:rPr lang="zh-TW" altLang="en-US" dirty="0"/>
              <a:t>宮格內含有的炸彈數量</a:t>
            </a:r>
            <a:endParaRPr lang="en-US" altLang="zh-TW" dirty="0"/>
          </a:p>
          <a:p>
            <a:r>
              <a:rPr lang="zh-TW" altLang="en-US" dirty="0"/>
              <a:t>玩家可以放置旗幟或問號來輔助判斷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Minesweeper Speedrun World Record Expert 31.133 seconds">
            <a:hlinkClick r:id="" action="ppaction://media"/>
            <a:extLst>
              <a:ext uri="{FF2B5EF4-FFF2-40B4-BE49-F238E27FC236}">
                <a16:creationId xmlns:a16="http://schemas.microsoft.com/office/drawing/2014/main" id="{B4D012FC-DA05-910D-F6F8-F822675576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80" end="2940.0468"/>
                </p14:media>
              </p:ext>
            </p:extLst>
          </p:nvPr>
        </p:nvPicPr>
        <p:blipFill rotWithShape="1">
          <a:blip r:embed="rId4"/>
          <a:srcRect l="15108" r="14565" b="6379"/>
          <a:stretch/>
        </p:blipFill>
        <p:spPr>
          <a:xfrm>
            <a:off x="7509709" y="1690688"/>
            <a:ext cx="4780056" cy="35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評分項目</a:t>
            </a:r>
            <a:r>
              <a:rPr lang="en-US" altLang="zh-TW" dirty="0"/>
              <a:t>―</a:t>
            </a:r>
            <a:r>
              <a:rPr lang="zh-TW" altLang="en-US" dirty="0"/>
              <a:t>遊戲主功能</a:t>
            </a:r>
            <a:r>
              <a:rPr lang="en-US" altLang="zh-TW" dirty="0"/>
              <a:t>(70%)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讀取指令檔，並執行</a:t>
            </a:r>
            <a:r>
              <a:rPr lang="en-US" altLang="zh-TW" dirty="0">
                <a:solidFill>
                  <a:srgbClr val="C00000"/>
                </a:solidFill>
              </a:rPr>
              <a:t>		20%</a:t>
            </a:r>
          </a:p>
          <a:p>
            <a:r>
              <a:rPr lang="zh-TW" altLang="en-US" dirty="0"/>
              <a:t>遊戲操作</a:t>
            </a:r>
            <a:r>
              <a:rPr lang="en-US" altLang="zh-TW" dirty="0"/>
              <a:t>(30%)</a:t>
            </a:r>
          </a:p>
          <a:p>
            <a:pPr lvl="1"/>
            <a:r>
              <a:rPr lang="zh-TW" altLang="en-US" dirty="0"/>
              <a:t>開啟方格，並擴散出去</a:t>
            </a:r>
            <a:r>
              <a:rPr lang="en-US" altLang="zh-TW" dirty="0"/>
              <a:t>	</a:t>
            </a:r>
            <a:r>
              <a:rPr lang="en-US" altLang="zh-TW" sz="2800" dirty="0"/>
              <a:t>20%</a:t>
            </a:r>
            <a:endParaRPr lang="en-US" altLang="zh-TW" dirty="0"/>
          </a:p>
          <a:p>
            <a:pPr lvl="1"/>
            <a:r>
              <a:rPr lang="zh-TW" altLang="en-US" dirty="0"/>
              <a:t>標註旗幟</a:t>
            </a:r>
            <a:r>
              <a:rPr lang="en-US" altLang="zh-TW" dirty="0"/>
              <a:t>/</a:t>
            </a:r>
            <a:r>
              <a:rPr lang="zh-TW" altLang="en-US" dirty="0"/>
              <a:t>問號</a:t>
            </a:r>
            <a:r>
              <a:rPr lang="en-US" altLang="zh-TW" dirty="0"/>
              <a:t>			</a:t>
            </a:r>
            <a:r>
              <a:rPr lang="en-US" altLang="zh-TW" sz="2800" dirty="0"/>
              <a:t>10%</a:t>
            </a:r>
            <a:endParaRPr lang="en-US" altLang="zh-TW" dirty="0"/>
          </a:p>
          <a:p>
            <a:r>
              <a:rPr lang="zh-TW" altLang="en-US" dirty="0"/>
              <a:t>方格數字顯示</a:t>
            </a:r>
            <a:r>
              <a:rPr lang="en-US" altLang="zh-TW" dirty="0"/>
              <a:t>			10%</a:t>
            </a:r>
          </a:p>
          <a:p>
            <a:r>
              <a:rPr lang="zh-TW" altLang="en-US" dirty="0"/>
              <a:t>輸贏判斷</a:t>
            </a:r>
            <a:r>
              <a:rPr lang="en-US" altLang="zh-TW" dirty="0"/>
              <a:t>(10%)</a:t>
            </a:r>
          </a:p>
          <a:p>
            <a:pPr lvl="1"/>
            <a:r>
              <a:rPr lang="zh-TW" altLang="en-US" dirty="0"/>
              <a:t>遊戲獲勝</a:t>
            </a:r>
            <a:r>
              <a:rPr lang="en-US" altLang="zh-TW" dirty="0"/>
              <a:t>			5%</a:t>
            </a:r>
          </a:p>
          <a:p>
            <a:pPr lvl="1"/>
            <a:r>
              <a:rPr lang="zh-TW" altLang="en-US" dirty="0"/>
              <a:t>遊戲失敗</a:t>
            </a:r>
            <a:r>
              <a:rPr lang="en-US" altLang="zh-TW" dirty="0"/>
              <a:t>			5%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1562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93EFB-E713-D6F1-F6FE-35AE6C85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評分項目</a:t>
            </a:r>
            <a:r>
              <a:rPr lang="en-US" altLang="zh-TW" dirty="0"/>
              <a:t>―</a:t>
            </a:r>
            <a:r>
              <a:rPr lang="zh-TW" altLang="en-US" dirty="0"/>
              <a:t>加分功能</a:t>
            </a:r>
            <a:r>
              <a:rPr lang="en-US" altLang="zh-TW" dirty="0"/>
              <a:t>(</a:t>
            </a:r>
            <a:r>
              <a:rPr lang="zh-TW" altLang="en-US" dirty="0"/>
              <a:t>最多</a:t>
            </a:r>
            <a:r>
              <a:rPr lang="en-US" altLang="zh-TW" dirty="0"/>
              <a:t>40%)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50706-C02B-D2AA-CB53-54F7C0B92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隨機盤面生成</a:t>
            </a:r>
            <a:r>
              <a:rPr lang="en-US" altLang="zh-TW" dirty="0"/>
              <a:t>			10%</a:t>
            </a:r>
          </a:p>
          <a:p>
            <a:pPr lvl="1"/>
            <a:r>
              <a:rPr lang="zh-TW" altLang="en-US" dirty="0"/>
              <a:t>指定 </a:t>
            </a:r>
            <a:r>
              <a:rPr lang="en-US" altLang="zh-TW" dirty="0"/>
              <a:t>M</a:t>
            </a:r>
            <a:r>
              <a:rPr lang="zh-TW" altLang="en-US" dirty="0"/>
              <a:t> </a:t>
            </a:r>
            <a:r>
              <a:rPr lang="en-US" altLang="zh-TW" dirty="0"/>
              <a:t>x N </a:t>
            </a:r>
            <a:r>
              <a:rPr lang="zh-TW" altLang="en-US" dirty="0"/>
              <a:t>盤面</a:t>
            </a:r>
            <a:endParaRPr lang="en-US" altLang="zh-TW" dirty="0"/>
          </a:p>
          <a:p>
            <a:pPr lvl="1"/>
            <a:r>
              <a:rPr lang="zh-TW" altLang="en-US" dirty="0"/>
              <a:t>指定地雷數量</a:t>
            </a:r>
            <a:endParaRPr lang="en-US" altLang="zh-TW" dirty="0"/>
          </a:p>
          <a:p>
            <a:pPr lvl="1"/>
            <a:r>
              <a:rPr lang="zh-TW" altLang="en-US" dirty="0"/>
              <a:t>指定地雷生成機率</a:t>
            </a:r>
            <a:endParaRPr lang="en-US" altLang="zh-TW" dirty="0"/>
          </a:p>
          <a:p>
            <a:r>
              <a:rPr lang="zh-TW" altLang="en-US" dirty="0"/>
              <a:t>開發</a:t>
            </a:r>
            <a:r>
              <a:rPr lang="en-US" altLang="zh-TW" dirty="0"/>
              <a:t>GUI				15%</a:t>
            </a:r>
          </a:p>
          <a:p>
            <a:r>
              <a:rPr lang="en-US" altLang="zh-TW" dirty="0"/>
              <a:t>GUI</a:t>
            </a:r>
            <a:r>
              <a:rPr lang="zh-TW" altLang="en-US" dirty="0"/>
              <a:t>美觀</a:t>
            </a:r>
            <a:r>
              <a:rPr lang="en-US" altLang="zh-TW" dirty="0"/>
              <a:t>				0~5%</a:t>
            </a:r>
          </a:p>
          <a:p>
            <a:r>
              <a:rPr lang="zh-TW" altLang="en-US" dirty="0"/>
              <a:t>動畫效果</a:t>
            </a:r>
            <a:r>
              <a:rPr lang="en-US" altLang="zh-TW" dirty="0"/>
              <a:t>				10%</a:t>
            </a:r>
          </a:p>
          <a:p>
            <a:r>
              <a:rPr lang="zh-TW" altLang="en-US" dirty="0"/>
              <a:t>聲音效果</a:t>
            </a:r>
            <a:r>
              <a:rPr lang="en-US" altLang="zh-TW" dirty="0"/>
              <a:t>(10%)</a:t>
            </a:r>
          </a:p>
          <a:p>
            <a:pPr lvl="1"/>
            <a:r>
              <a:rPr lang="en-US" altLang="zh-TW" dirty="0"/>
              <a:t>BGM				5%</a:t>
            </a:r>
          </a:p>
          <a:p>
            <a:pPr lvl="1"/>
            <a:r>
              <a:rPr lang="zh-TW" altLang="en-US" dirty="0"/>
              <a:t>開啟聲、爆炸聲</a:t>
            </a:r>
            <a:r>
              <a:rPr lang="en-US" altLang="zh-TW" dirty="0"/>
              <a:t>		5%</a:t>
            </a:r>
          </a:p>
        </p:txBody>
      </p:sp>
    </p:spTree>
    <p:extLst>
      <p:ext uri="{BB962C8B-B14F-4D97-AF65-F5344CB8AC3E}">
        <p14:creationId xmlns:p14="http://schemas.microsoft.com/office/powerpoint/2010/main" val="120535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4366A-2B74-90D6-EC86-3FE95F79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評分項目</a:t>
            </a:r>
            <a:r>
              <a:rPr lang="en-US" altLang="zh-TW" dirty="0"/>
              <a:t>―</a:t>
            </a:r>
            <a:r>
              <a:rPr lang="zh-TW" altLang="en-US" dirty="0"/>
              <a:t>防呆機制 每項扣</a:t>
            </a:r>
            <a:r>
              <a:rPr lang="en-US" altLang="zh-TW" dirty="0"/>
              <a:t>10</a:t>
            </a:r>
            <a:r>
              <a:rPr lang="zh-TW" altLang="en-US" dirty="0"/>
              <a:t>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B15D67-CB5A-0A38-F3D1-D998C23E7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指令在不正確的遊戲狀態下被執行</a:t>
            </a:r>
            <a:r>
              <a:rPr lang="en-US" altLang="zh-TW" dirty="0"/>
              <a:t>	-10%</a:t>
            </a:r>
            <a:r>
              <a:rPr lang="zh-TW" altLang="en-US" dirty="0"/>
              <a:t>   </a:t>
            </a:r>
            <a:r>
              <a:rPr lang="en-US" altLang="zh-TW" dirty="0"/>
              <a:t>(</a:t>
            </a:r>
            <a:r>
              <a:rPr lang="zh-TW" altLang="en-US" dirty="0"/>
              <a:t>參照指令作用域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Row Col</a:t>
            </a:r>
            <a:r>
              <a:rPr lang="zh-TW" altLang="en-US" dirty="0"/>
              <a:t>數字超出範圍</a:t>
            </a:r>
            <a:r>
              <a:rPr lang="en-US" altLang="zh-TW" dirty="0"/>
              <a:t>				-10%</a:t>
            </a:r>
          </a:p>
          <a:p>
            <a:r>
              <a:rPr lang="zh-TW" altLang="en-US" dirty="0"/>
              <a:t>未知的指令</a:t>
            </a:r>
            <a:r>
              <a:rPr lang="en-US" altLang="zh-TW" dirty="0"/>
              <a:t>					-10%</a:t>
            </a:r>
          </a:p>
          <a:p>
            <a:r>
              <a:rPr lang="zh-TW" altLang="en-US" dirty="0"/>
              <a:t>開啟</a:t>
            </a:r>
            <a:r>
              <a:rPr lang="en-US" altLang="zh-TW" dirty="0"/>
              <a:t>”</a:t>
            </a:r>
            <a:r>
              <a:rPr lang="zh-TW" altLang="en-US" dirty="0"/>
              <a:t>無法被開啟的格子</a:t>
            </a:r>
            <a:r>
              <a:rPr lang="en-US" altLang="zh-TW" dirty="0"/>
              <a:t>”			-10%</a:t>
            </a:r>
          </a:p>
          <a:p>
            <a:pPr lvl="1"/>
            <a:r>
              <a:rPr lang="zh-TW" altLang="en-US" dirty="0"/>
              <a:t>無法被開啟的格子 </a:t>
            </a:r>
            <a:r>
              <a:rPr lang="en-US" altLang="zh-TW" dirty="0"/>
              <a:t>:</a:t>
            </a:r>
            <a:r>
              <a:rPr lang="zh-TW" altLang="en-US" dirty="0"/>
              <a:t> 已被開啟</a:t>
            </a:r>
            <a:r>
              <a:rPr lang="en-US" altLang="zh-TW" dirty="0"/>
              <a:t>/</a:t>
            </a:r>
            <a:r>
              <a:rPr lang="zh-TW" altLang="en-US" dirty="0"/>
              <a:t>標註旗幟</a:t>
            </a:r>
            <a:endParaRPr lang="en-US" altLang="zh-TW" dirty="0"/>
          </a:p>
          <a:p>
            <a:r>
              <a:rPr lang="zh-TW" altLang="en-US" dirty="0"/>
              <a:t>標註</a:t>
            </a:r>
            <a:r>
              <a:rPr lang="en-US" altLang="zh-TW" dirty="0"/>
              <a:t>”</a:t>
            </a:r>
            <a:r>
              <a:rPr lang="zh-TW" altLang="en-US" dirty="0"/>
              <a:t>無法被標註的格子</a:t>
            </a:r>
            <a:r>
              <a:rPr lang="en-US" altLang="zh-TW" dirty="0"/>
              <a:t>”			-10%</a:t>
            </a:r>
          </a:p>
          <a:p>
            <a:pPr lvl="1"/>
            <a:r>
              <a:rPr lang="zh-TW" altLang="en-US" dirty="0"/>
              <a:t>無法被標註的格子 </a:t>
            </a:r>
            <a:r>
              <a:rPr lang="en-US" altLang="zh-TW" dirty="0"/>
              <a:t>:</a:t>
            </a:r>
            <a:r>
              <a:rPr lang="zh-TW" altLang="en-US" dirty="0"/>
              <a:t> 已被開啟</a:t>
            </a:r>
            <a:endParaRPr lang="en-US" altLang="zh-TW" dirty="0"/>
          </a:p>
          <a:p>
            <a:r>
              <a:rPr lang="zh-TW" altLang="en-US" dirty="0"/>
              <a:t>還沒載入盤面就執行開始遊戲</a:t>
            </a:r>
            <a:r>
              <a:rPr lang="en-US" altLang="zh-TW" dirty="0"/>
              <a:t>		-10%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43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93373-F958-6447-C92A-21D206A4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遊戲流程</a:t>
            </a:r>
          </a:p>
        </p:txBody>
      </p:sp>
      <p:pic>
        <p:nvPicPr>
          <p:cNvPr id="11" name="內容版面配置區 10" descr="一張含有 圖表 的圖片&#10;&#10;自動產生的描述">
            <a:extLst>
              <a:ext uri="{FF2B5EF4-FFF2-40B4-BE49-F238E27FC236}">
                <a16:creationId xmlns:a16="http://schemas.microsoft.com/office/drawing/2014/main" id="{399209C8-BCC0-E6A1-9559-A6A4D6F75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" y="1118767"/>
            <a:ext cx="12193261" cy="4620465"/>
          </a:xfrm>
        </p:spPr>
      </p:pic>
    </p:spTree>
    <p:extLst>
      <p:ext uri="{BB962C8B-B14F-4D97-AF65-F5344CB8AC3E}">
        <p14:creationId xmlns:p14="http://schemas.microsoft.com/office/powerpoint/2010/main" val="382984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733F-1338-8286-0580-5DC37D57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513"/>
            <a:ext cx="10515600" cy="1325563"/>
          </a:xfrm>
        </p:spPr>
        <p:txBody>
          <a:bodyPr/>
          <a:lstStyle/>
          <a:p>
            <a:r>
              <a:rPr lang="zh-TW" altLang="en-US" dirty="0"/>
              <a:t>遊戲狀態</a:t>
            </a:r>
          </a:p>
        </p:txBody>
      </p:sp>
      <p:pic>
        <p:nvPicPr>
          <p:cNvPr id="4" name="內容版面配置區 10" descr="一張含有 圖表 的圖片&#10;&#10;自動產生的描述">
            <a:extLst>
              <a:ext uri="{FF2B5EF4-FFF2-40B4-BE49-F238E27FC236}">
                <a16:creationId xmlns:a16="http://schemas.microsoft.com/office/drawing/2014/main" id="{22B08586-4D82-31A8-3DEE-E9D35F327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4" y="2649148"/>
            <a:ext cx="9294227" cy="35219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8BC0D81-63D5-E064-7EB7-328DABA85D53}"/>
              </a:ext>
            </a:extLst>
          </p:cNvPr>
          <p:cNvSpPr/>
          <p:nvPr/>
        </p:nvSpPr>
        <p:spPr>
          <a:xfrm>
            <a:off x="6840987" y="1169686"/>
            <a:ext cx="1999674" cy="9085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遊玩狀態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7A563A-40FA-54E3-94C1-79FBC7873045}"/>
              </a:ext>
            </a:extLst>
          </p:cNvPr>
          <p:cNvSpPr/>
          <p:nvPr/>
        </p:nvSpPr>
        <p:spPr>
          <a:xfrm>
            <a:off x="2711483" y="3064757"/>
            <a:ext cx="1616364" cy="100510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CEEEC4-7626-19F2-A4CD-7EB2AB4AE133}"/>
              </a:ext>
            </a:extLst>
          </p:cNvPr>
          <p:cNvSpPr/>
          <p:nvPr/>
        </p:nvSpPr>
        <p:spPr>
          <a:xfrm>
            <a:off x="5894023" y="2744301"/>
            <a:ext cx="4422994" cy="121032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50A1A8-6B67-DB1F-5488-95A9861BD142}"/>
              </a:ext>
            </a:extLst>
          </p:cNvPr>
          <p:cNvSpPr/>
          <p:nvPr/>
        </p:nvSpPr>
        <p:spPr>
          <a:xfrm>
            <a:off x="7864156" y="3972738"/>
            <a:ext cx="2675756" cy="1108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63B84A6-0542-B9F2-E768-4C69945BA78B}"/>
              </a:ext>
            </a:extLst>
          </p:cNvPr>
          <p:cNvCxnSpPr>
            <a:cxnSpLocks/>
          </p:cNvCxnSpPr>
          <p:nvPr/>
        </p:nvCxnSpPr>
        <p:spPr>
          <a:xfrm>
            <a:off x="2328174" y="2078219"/>
            <a:ext cx="380526" cy="986538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93229CA-D619-DFEB-913B-8CBA0780D088}"/>
              </a:ext>
            </a:extLst>
          </p:cNvPr>
          <p:cNvCxnSpPr>
            <a:cxnSpLocks/>
          </p:cNvCxnSpPr>
          <p:nvPr/>
        </p:nvCxnSpPr>
        <p:spPr>
          <a:xfrm>
            <a:off x="4327847" y="2094270"/>
            <a:ext cx="0" cy="970487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5896466-F34D-9AC7-B6D1-E70076F4A12E}"/>
              </a:ext>
            </a:extLst>
          </p:cNvPr>
          <p:cNvCxnSpPr>
            <a:cxnSpLocks/>
          </p:cNvCxnSpPr>
          <p:nvPr/>
        </p:nvCxnSpPr>
        <p:spPr>
          <a:xfrm flipH="1">
            <a:off x="5894023" y="2078219"/>
            <a:ext cx="946964" cy="666082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FEBE0B6-6DEC-EF8E-CD11-5CC8840C41B1}"/>
              </a:ext>
            </a:extLst>
          </p:cNvPr>
          <p:cNvCxnSpPr>
            <a:cxnSpLocks/>
          </p:cNvCxnSpPr>
          <p:nvPr/>
        </p:nvCxnSpPr>
        <p:spPr>
          <a:xfrm>
            <a:off x="8840661" y="2078219"/>
            <a:ext cx="1462145" cy="647973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207D84A-7BD8-8E92-A94E-2643CD745C47}"/>
              </a:ext>
            </a:extLst>
          </p:cNvPr>
          <p:cNvCxnSpPr>
            <a:cxnSpLocks/>
          </p:cNvCxnSpPr>
          <p:nvPr/>
        </p:nvCxnSpPr>
        <p:spPr>
          <a:xfrm>
            <a:off x="10539911" y="5080958"/>
            <a:ext cx="592893" cy="82669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CFCE2223-03BF-BE44-14ED-F0ADD24F36B9}"/>
              </a:ext>
            </a:extLst>
          </p:cNvPr>
          <p:cNvSpPr/>
          <p:nvPr/>
        </p:nvSpPr>
        <p:spPr>
          <a:xfrm>
            <a:off x="2328174" y="1185737"/>
            <a:ext cx="1999674" cy="908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待機狀態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8AE3462-93B5-0F4C-25E4-BDDCDFE47EEB}"/>
              </a:ext>
            </a:extLst>
          </p:cNvPr>
          <p:cNvSpPr/>
          <p:nvPr/>
        </p:nvSpPr>
        <p:spPr>
          <a:xfrm>
            <a:off x="9133130" y="5907650"/>
            <a:ext cx="1999674" cy="908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遊戲結束狀態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76661E2-85AE-F683-ED03-31A9C725A385}"/>
              </a:ext>
            </a:extLst>
          </p:cNvPr>
          <p:cNvCxnSpPr>
            <a:cxnSpLocks/>
          </p:cNvCxnSpPr>
          <p:nvPr/>
        </p:nvCxnSpPr>
        <p:spPr>
          <a:xfrm>
            <a:off x="7864156" y="5099067"/>
            <a:ext cx="1268974" cy="808583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33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B9D1B-FC84-4535-A129-2324E865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指令介紹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1A9F111-0B33-F06F-78A7-2DA7D2AB9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8762"/>
              </p:ext>
            </p:extLst>
          </p:nvPr>
        </p:nvGraphicFramePr>
        <p:xfrm>
          <a:off x="938305" y="1526489"/>
          <a:ext cx="10415495" cy="4703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695">
                  <a:extLst>
                    <a:ext uri="{9D8B030D-6E8A-4147-A177-3AD203B41FA5}">
                      <a16:colId xmlns:a16="http://schemas.microsoft.com/office/drawing/2014/main" val="4243421004"/>
                    </a:ext>
                  </a:extLst>
                </a:gridCol>
                <a:gridCol w="2818503">
                  <a:extLst>
                    <a:ext uri="{9D8B030D-6E8A-4147-A177-3AD203B41FA5}">
                      <a16:colId xmlns:a16="http://schemas.microsoft.com/office/drawing/2014/main" val="272629558"/>
                    </a:ext>
                  </a:extLst>
                </a:gridCol>
                <a:gridCol w="2083099">
                  <a:extLst>
                    <a:ext uri="{9D8B030D-6E8A-4147-A177-3AD203B41FA5}">
                      <a16:colId xmlns:a16="http://schemas.microsoft.com/office/drawing/2014/main" val="2711931211"/>
                    </a:ext>
                  </a:extLst>
                </a:gridCol>
                <a:gridCol w="2083099">
                  <a:extLst>
                    <a:ext uri="{9D8B030D-6E8A-4147-A177-3AD203B41FA5}">
                      <a16:colId xmlns:a16="http://schemas.microsoft.com/office/drawing/2014/main" val="1527538728"/>
                    </a:ext>
                  </a:extLst>
                </a:gridCol>
                <a:gridCol w="2083099">
                  <a:extLst>
                    <a:ext uri="{9D8B030D-6E8A-4147-A177-3AD203B41FA5}">
                      <a16:colId xmlns:a16="http://schemas.microsoft.com/office/drawing/2014/main" val="2182396033"/>
                    </a:ext>
                  </a:extLst>
                </a:gridCol>
              </a:tblGrid>
              <a:tr h="587998">
                <a:tc>
                  <a:txBody>
                    <a:bodyPr/>
                    <a:lstStyle/>
                    <a:p>
                      <a:pPr algn="l"/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43805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Load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載入已有盤面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\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隨機盤面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774436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 err="1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StartGame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開始遊戲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73218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Print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印出指定資訊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83440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 err="1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LeftClick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左鍵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(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開啟格子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484004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 err="1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RightClick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右鍵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(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標註旗子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094595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Replay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重新遊玩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203590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Quit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離開遊戲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730257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801615B-548A-4C20-D0C5-AE296C3DEEB7}"/>
              </a:ext>
            </a:extLst>
          </p:cNvPr>
          <p:cNvSpPr/>
          <p:nvPr/>
        </p:nvSpPr>
        <p:spPr>
          <a:xfrm>
            <a:off x="5146215" y="1167807"/>
            <a:ext cx="1999674" cy="908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待機狀態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BE0030-51DA-FBB3-1852-D6F6690DD328}"/>
              </a:ext>
            </a:extLst>
          </p:cNvPr>
          <p:cNvSpPr/>
          <p:nvPr/>
        </p:nvSpPr>
        <p:spPr>
          <a:xfrm>
            <a:off x="7245994" y="1167807"/>
            <a:ext cx="1999674" cy="9085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遊玩狀態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B409E8-3640-6AD4-56EB-A7D9EA318F40}"/>
              </a:ext>
            </a:extLst>
          </p:cNvPr>
          <p:cNvSpPr/>
          <p:nvPr/>
        </p:nvSpPr>
        <p:spPr>
          <a:xfrm>
            <a:off x="9299897" y="1167807"/>
            <a:ext cx="1999674" cy="908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遊戲結束狀態</a:t>
            </a: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023EAAAA-636A-77C9-ECB7-C13B62EF47EF}"/>
              </a:ext>
            </a:extLst>
          </p:cNvPr>
          <p:cNvSpPr/>
          <p:nvPr/>
        </p:nvSpPr>
        <p:spPr>
          <a:xfrm rot="5400000">
            <a:off x="7883205" y="-2366897"/>
            <a:ext cx="744071" cy="661846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D753A6-B0B1-8FD0-C450-E03DCE9EEF86}"/>
              </a:ext>
            </a:extLst>
          </p:cNvPr>
          <p:cNvSpPr txBox="1"/>
          <p:nvPr/>
        </p:nvSpPr>
        <p:spPr>
          <a:xfrm>
            <a:off x="7614889" y="16097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作用域</a:t>
            </a:r>
          </a:p>
        </p:txBody>
      </p:sp>
      <p:pic>
        <p:nvPicPr>
          <p:cNvPr id="13" name="圖形 12" descr="核取方塊 (打勾) 外框">
            <a:extLst>
              <a:ext uri="{FF2B5EF4-FFF2-40B4-BE49-F238E27FC236}">
                <a16:creationId xmlns:a16="http://schemas.microsoft.com/office/drawing/2014/main" id="{BAB6E1F0-D22F-DB1E-832B-E6A1050DB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451" t="27691" r="27451" b="31132"/>
          <a:stretch/>
        </p:blipFill>
        <p:spPr>
          <a:xfrm>
            <a:off x="5701554" y="2109070"/>
            <a:ext cx="618564" cy="564777"/>
          </a:xfrm>
          <a:prstGeom prst="rect">
            <a:avLst/>
          </a:prstGeom>
        </p:spPr>
      </p:pic>
      <p:pic>
        <p:nvPicPr>
          <p:cNvPr id="14" name="圖形 13" descr="核取方塊 (打勾) 外框">
            <a:extLst>
              <a:ext uri="{FF2B5EF4-FFF2-40B4-BE49-F238E27FC236}">
                <a16:creationId xmlns:a16="http://schemas.microsoft.com/office/drawing/2014/main" id="{083576AA-05C7-119C-39A1-8EE41D0B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451" t="27691" r="27451" b="31132"/>
          <a:stretch/>
        </p:blipFill>
        <p:spPr>
          <a:xfrm>
            <a:off x="5701554" y="2639465"/>
            <a:ext cx="618564" cy="564777"/>
          </a:xfrm>
          <a:prstGeom prst="rect">
            <a:avLst/>
          </a:prstGeom>
        </p:spPr>
      </p:pic>
      <p:pic>
        <p:nvPicPr>
          <p:cNvPr id="15" name="圖形 14" descr="核取方塊 (打勾) 外框">
            <a:extLst>
              <a:ext uri="{FF2B5EF4-FFF2-40B4-BE49-F238E27FC236}">
                <a16:creationId xmlns:a16="http://schemas.microsoft.com/office/drawing/2014/main" id="{07F5E6FE-C132-2359-1546-555EEDA5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451" t="27691" r="27451" b="31132"/>
          <a:stretch/>
        </p:blipFill>
        <p:spPr>
          <a:xfrm>
            <a:off x="5701554" y="3237704"/>
            <a:ext cx="618564" cy="564777"/>
          </a:xfrm>
          <a:prstGeom prst="rect">
            <a:avLst/>
          </a:prstGeom>
        </p:spPr>
      </p:pic>
      <p:pic>
        <p:nvPicPr>
          <p:cNvPr id="16" name="圖形 15" descr="核取方塊 (打勾) 外框">
            <a:extLst>
              <a:ext uri="{FF2B5EF4-FFF2-40B4-BE49-F238E27FC236}">
                <a16:creationId xmlns:a16="http://schemas.microsoft.com/office/drawing/2014/main" id="{BB31CDD8-99F4-30C0-AC4B-BAE3490EB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451" t="27691" r="27451" b="31132"/>
          <a:stretch/>
        </p:blipFill>
        <p:spPr>
          <a:xfrm>
            <a:off x="7936549" y="3237703"/>
            <a:ext cx="618564" cy="564777"/>
          </a:xfrm>
          <a:prstGeom prst="rect">
            <a:avLst/>
          </a:prstGeom>
        </p:spPr>
      </p:pic>
      <p:pic>
        <p:nvPicPr>
          <p:cNvPr id="17" name="圖形 16" descr="核取方塊 (打勾) 外框">
            <a:extLst>
              <a:ext uri="{FF2B5EF4-FFF2-40B4-BE49-F238E27FC236}">
                <a16:creationId xmlns:a16="http://schemas.microsoft.com/office/drawing/2014/main" id="{998A28CE-2C82-DDC4-2D9F-555437C26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451" t="27691" r="27451" b="31132"/>
          <a:stretch/>
        </p:blipFill>
        <p:spPr>
          <a:xfrm>
            <a:off x="7936549" y="3872179"/>
            <a:ext cx="618564" cy="564777"/>
          </a:xfrm>
          <a:prstGeom prst="rect">
            <a:avLst/>
          </a:prstGeom>
        </p:spPr>
      </p:pic>
      <p:pic>
        <p:nvPicPr>
          <p:cNvPr id="18" name="圖形 17" descr="核取方塊 (打勾) 外框">
            <a:extLst>
              <a:ext uri="{FF2B5EF4-FFF2-40B4-BE49-F238E27FC236}">
                <a16:creationId xmlns:a16="http://schemas.microsoft.com/office/drawing/2014/main" id="{464B419D-A724-29B7-B71E-A665204DEA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451" t="27691" r="27451" b="31132"/>
          <a:stretch/>
        </p:blipFill>
        <p:spPr>
          <a:xfrm>
            <a:off x="7936549" y="4486549"/>
            <a:ext cx="618564" cy="564777"/>
          </a:xfrm>
          <a:prstGeom prst="rect">
            <a:avLst/>
          </a:prstGeom>
        </p:spPr>
      </p:pic>
      <p:pic>
        <p:nvPicPr>
          <p:cNvPr id="19" name="圖形 18" descr="核取方塊 (打勾) 外框">
            <a:extLst>
              <a:ext uri="{FF2B5EF4-FFF2-40B4-BE49-F238E27FC236}">
                <a16:creationId xmlns:a16="http://schemas.microsoft.com/office/drawing/2014/main" id="{782333A9-2A3E-FA37-971A-FDCF019E2C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451" t="27691" r="27451" b="31132"/>
          <a:stretch/>
        </p:blipFill>
        <p:spPr>
          <a:xfrm>
            <a:off x="9990452" y="3239514"/>
            <a:ext cx="618564" cy="564777"/>
          </a:xfrm>
          <a:prstGeom prst="rect">
            <a:avLst/>
          </a:prstGeom>
        </p:spPr>
      </p:pic>
      <p:pic>
        <p:nvPicPr>
          <p:cNvPr id="20" name="圖形 19" descr="核取方塊 (打勾) 外框">
            <a:extLst>
              <a:ext uri="{FF2B5EF4-FFF2-40B4-BE49-F238E27FC236}">
                <a16:creationId xmlns:a16="http://schemas.microsoft.com/office/drawing/2014/main" id="{1DD3CCDC-A079-2DDB-ACC5-2433D482ED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451" t="27691" r="27451" b="31132"/>
          <a:stretch/>
        </p:blipFill>
        <p:spPr>
          <a:xfrm>
            <a:off x="9990452" y="4965655"/>
            <a:ext cx="618564" cy="564777"/>
          </a:xfrm>
          <a:prstGeom prst="rect">
            <a:avLst/>
          </a:prstGeom>
        </p:spPr>
      </p:pic>
      <p:pic>
        <p:nvPicPr>
          <p:cNvPr id="21" name="圖形 20" descr="核取方塊 (打勾) 外框">
            <a:extLst>
              <a:ext uri="{FF2B5EF4-FFF2-40B4-BE49-F238E27FC236}">
                <a16:creationId xmlns:a16="http://schemas.microsoft.com/office/drawing/2014/main" id="{126479D2-CC2A-226D-8E2B-A10669461D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451" t="27691" r="27451" b="31132"/>
          <a:stretch/>
        </p:blipFill>
        <p:spPr>
          <a:xfrm>
            <a:off x="9990452" y="5598064"/>
            <a:ext cx="618564" cy="5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47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增 Microsoft PowerPoint 簡報.pptx" id="{D90ECDCE-EF9C-411F-A6F7-0A1CCB494AAA}" vid="{D92BBF86-5A85-4207-982B-F2DC377E0A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10050</TotalTime>
  <Words>1622</Words>
  <Application>Microsoft Office PowerPoint</Application>
  <PresentationFormat>寬螢幕</PresentationFormat>
  <Paragraphs>221</Paragraphs>
  <Slides>27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Arial</vt:lpstr>
      <vt:lpstr>Times New Roman</vt:lpstr>
      <vt:lpstr>Noto Sans TC</vt:lpstr>
      <vt:lpstr>Calibri</vt:lpstr>
      <vt:lpstr>Microsoft JhengHei</vt:lpstr>
      <vt:lpstr>template</vt:lpstr>
      <vt:lpstr>物件導向程式設計實習 Project 1 </vt:lpstr>
      <vt:lpstr>Table of Content</vt:lpstr>
      <vt:lpstr>踩地雷簡介</vt:lpstr>
      <vt:lpstr>評分項目―遊戲主功能(70%)</vt:lpstr>
      <vt:lpstr>評分項目―加分功能(最多40%)</vt:lpstr>
      <vt:lpstr>評分項目―防呆機制 每項扣10分</vt:lpstr>
      <vt:lpstr>遊戲流程</vt:lpstr>
      <vt:lpstr>遊戲狀態</vt:lpstr>
      <vt:lpstr>指令介紹</vt:lpstr>
      <vt:lpstr>指令檔說明―Load</vt:lpstr>
      <vt:lpstr>盤面檔格式</vt:lpstr>
      <vt:lpstr>指令檔說明―StartGame</vt:lpstr>
      <vt:lpstr>指令檔說明―Print(1)</vt:lpstr>
      <vt:lpstr>指令檔說明―Print(2)</vt:lpstr>
      <vt:lpstr>指令檔說明―Left/RightClick</vt:lpstr>
      <vt:lpstr>指令檔說明―Replay</vt:lpstr>
      <vt:lpstr>指令檔說明―Quit</vt:lpstr>
      <vt:lpstr>執行方式</vt:lpstr>
      <vt:lpstr>輸出格式</vt:lpstr>
      <vt:lpstr>輸出格式―範例</vt:lpstr>
      <vt:lpstr>成果範例</vt:lpstr>
      <vt:lpstr>分組表單</vt:lpstr>
      <vt:lpstr>繳交格式</vt:lpstr>
      <vt:lpstr>上傳位置與截止時間</vt:lpstr>
      <vt:lpstr>DEMO方式</vt:lpstr>
      <vt:lpstr>注意事項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Eden</dc:creator>
  <cp:lastModifiedBy>聖郝</cp:lastModifiedBy>
  <cp:revision>306</cp:revision>
  <dcterms:created xsi:type="dcterms:W3CDTF">2013-06-10T06:26:38Z</dcterms:created>
  <dcterms:modified xsi:type="dcterms:W3CDTF">2023-04-11T12:04:45Z</dcterms:modified>
</cp:coreProperties>
</file>